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8" r:id="rId2"/>
    <p:sldId id="331" r:id="rId3"/>
    <p:sldId id="449" r:id="rId4"/>
    <p:sldId id="279" r:id="rId5"/>
    <p:sldId id="311" r:id="rId6"/>
    <p:sldId id="416" r:id="rId7"/>
    <p:sldId id="280" r:id="rId8"/>
    <p:sldId id="417" r:id="rId9"/>
    <p:sldId id="320" r:id="rId10"/>
    <p:sldId id="335" r:id="rId11"/>
    <p:sldId id="455" r:id="rId12"/>
    <p:sldId id="457" r:id="rId13"/>
    <p:sldId id="450" r:id="rId14"/>
    <p:sldId id="370" r:id="rId15"/>
    <p:sldId id="318" r:id="rId16"/>
    <p:sldId id="374" r:id="rId17"/>
    <p:sldId id="328" r:id="rId18"/>
    <p:sldId id="285" r:id="rId19"/>
    <p:sldId id="352" r:id="rId20"/>
    <p:sldId id="460" r:id="rId21"/>
    <p:sldId id="461" r:id="rId22"/>
    <p:sldId id="403" r:id="rId23"/>
    <p:sldId id="405" r:id="rId24"/>
    <p:sldId id="458" r:id="rId25"/>
    <p:sldId id="395" r:id="rId26"/>
    <p:sldId id="406" r:id="rId27"/>
    <p:sldId id="399" r:id="rId28"/>
    <p:sldId id="401" r:id="rId29"/>
    <p:sldId id="459" r:id="rId30"/>
    <p:sldId id="286" r:id="rId31"/>
    <p:sldId id="378" r:id="rId32"/>
    <p:sldId id="456" r:id="rId33"/>
    <p:sldId id="299" r:id="rId34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993300"/>
    <a:srgbClr val="996633"/>
    <a:srgbClr val="CC0066"/>
    <a:srgbClr val="008000"/>
    <a:srgbClr val="FF3300"/>
    <a:srgbClr val="FF6600"/>
    <a:srgbClr val="33CC33"/>
    <a:srgbClr val="FF99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51" autoAdjust="0"/>
    <p:restoredTop sz="93216" autoAdjust="0"/>
  </p:normalViewPr>
  <p:slideViewPr>
    <p:cSldViewPr>
      <p:cViewPr varScale="1">
        <p:scale>
          <a:sx n="82" d="100"/>
          <a:sy n="82" d="100"/>
        </p:scale>
        <p:origin x="466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teusz\Desktop\JACEK\SZKO&#321;A\Wyniki%20matura\Wyniki%20matura%202022_XII%20LO\XXI%20LO_roboczy.xlsx" TargetMode="External"/><Relationship Id="rId1" Type="http://schemas.openxmlformats.org/officeDocument/2006/relationships/image" Target="../media/image2.jpeg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teusz\Desktop\JACEK\SZKO&#321;A\Wyniki%20matura\Wyniki%20matura%202022_XII%20LO\XXI%20LO_roboczy.xlsx" TargetMode="External"/><Relationship Id="rId1" Type="http://schemas.openxmlformats.org/officeDocument/2006/relationships/image" Target="../media/image4.jpeg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teusz\Desktop\JACEK\SZKO&#321;A\Wyniki%20matura\Wyniki%20matura%202022_XII%20LO\SZKO&#321;Y_wykres.xlsx" TargetMode="External"/><Relationship Id="rId1" Type="http://schemas.openxmlformats.org/officeDocument/2006/relationships/image" Target="../media/image4.jpeg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teusz\Desktop\JACEK\SZKO&#321;A\Wyniki%20matura\Wyniki%20matura%202022_XII%20LO\XXI%20LO_roboczy.xlsx" TargetMode="External"/><Relationship Id="rId1" Type="http://schemas.openxmlformats.org/officeDocument/2006/relationships/image" Target="../media/image5.jpeg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teusz\Desktop\JACEK\SZKO&#321;A\Wyniki%20matura\Wyniki%20matura%202022_XII%20LO\SZKO&#321;Y_wykres.xlsx" TargetMode="External"/><Relationship Id="rId1" Type="http://schemas.openxmlformats.org/officeDocument/2006/relationships/image" Target="../media/image5.jpeg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teusz\Desktop\JACEK\SZKO&#321;A\Wyniki%20matura\Wyniki%20matura%202022_XII%20LO\XXI%20LO_roboczy.xlsx" TargetMode="External"/><Relationship Id="rId1" Type="http://schemas.openxmlformats.org/officeDocument/2006/relationships/image" Target="../media/image5.jpeg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teusz\Desktop\JACEK\SZKO&#321;A\Wyniki%20matura\Wyniki%20matura%202022_XII%20LO\SZKO&#321;Y_wykres.xlsx" TargetMode="External"/><Relationship Id="rId1" Type="http://schemas.openxmlformats.org/officeDocument/2006/relationships/image" Target="../media/image4.jpeg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teusz\Desktop\JACEK\SZKO&#321;A\Wyniki%20matura\Wyniki%20matura%202022_XII%20LO\XXI%20LO_roboczy.xlsx" TargetMode="External"/><Relationship Id="rId1" Type="http://schemas.openxmlformats.org/officeDocument/2006/relationships/image" Target="../media/image4.jpeg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teusz\Desktop\JACEK\SZKO&#321;A\Wyniki%20matura\Wyniki%20matura%202022_XII%20LO\SZKO&#321;Y_wykres.xlsx" TargetMode="External"/><Relationship Id="rId1" Type="http://schemas.openxmlformats.org/officeDocument/2006/relationships/image" Target="../media/image2.jpeg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teusz\Desktop\JACEK\SZKO&#321;A\Wyniki%20matura\Wyniki%20matura%202022_XII%20LO\SZKO&#321;Y_wykres_&#321;&#211;D&#377;.xlsx" TargetMode="External"/><Relationship Id="rId1" Type="http://schemas.openxmlformats.org/officeDocument/2006/relationships/image" Target="../media/image2.jpeg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teusz\Desktop\JACEK\SZKO&#321;A\Wyniki%20matura\Wyniki%20matura%202022_XII%20LO\XII%20LO_roboczy.xlsx" TargetMode="External"/><Relationship Id="rId1" Type="http://schemas.openxmlformats.org/officeDocument/2006/relationships/image" Target="../media/image4.jpeg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teusz\Desktop\JACEK\SZKO&#321;A\Wyniki%20matura\Wyniki%20matura%202022_XII%20LO\SZKO&#321;Y_wykres.xlsx" TargetMode="External"/><Relationship Id="rId1" Type="http://schemas.openxmlformats.org/officeDocument/2006/relationships/image" Target="../media/image2.jpeg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teusz\Desktop\JACEK\SZKO&#321;A\Wyniki%20matura\Wyniki%20matura%202022_XII%20LO\SZKO&#321;Y_wykres.xlsx" TargetMode="External"/><Relationship Id="rId1" Type="http://schemas.openxmlformats.org/officeDocument/2006/relationships/image" Target="../media/image4.jpeg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teusz\Desktop\JACEK\SZKO&#321;A\Wyniki%20matura\Wyniki%20matura%202022_XII%20LO\XXI%20LO_roboczy.xlsx" TargetMode="External"/><Relationship Id="rId1" Type="http://schemas.openxmlformats.org/officeDocument/2006/relationships/image" Target="../media/image5.jpeg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teusz\Desktop\JACEK\SZKO&#321;A\Wyniki%20matura\Wyniki%20matura%202022_XII%20LO\SZKO&#321;Y_wykres.xlsx" TargetMode="External"/><Relationship Id="rId1" Type="http://schemas.openxmlformats.org/officeDocument/2006/relationships/image" Target="../media/image6.jpeg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teusz\Desktop\JACEK\SZKO&#321;A\Wyniki%20matura\Wyniki%20matura%202022_XII%20LO\SZKO&#321;Y_wykres_&#321;&#211;D&#377;.xlsx" TargetMode="External"/><Relationship Id="rId1" Type="http://schemas.openxmlformats.org/officeDocument/2006/relationships/image" Target="../media/image6.jpeg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teusz\Desktop\JACEK\SZKO&#321;A\Wyniki%20matura\Wyniki%20matura%202022_XII%20LO\XXI%20LO_roboczy.xlsx" TargetMode="External"/><Relationship Id="rId1" Type="http://schemas.openxmlformats.org/officeDocument/2006/relationships/image" Target="../media/image7.jpeg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teusz\Desktop\JACEK\SZKO&#321;A\Wyniki%20matura\Wyniki%20matura%202022_XII%20LO\SZKO&#321;Y_wykres.xlsx" TargetMode="External"/><Relationship Id="rId1" Type="http://schemas.openxmlformats.org/officeDocument/2006/relationships/image" Target="../media/image7.jpeg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teusz\Desktop\JACEK\SZKO&#321;A\Wyniki%20matura\Wyniki%20matura%202022_XII%20LO\SZKO&#321;Y_wykres_&#321;&#211;D&#377;.xlsx" TargetMode="External"/><Relationship Id="rId1" Type="http://schemas.openxmlformats.org/officeDocument/2006/relationships/image" Target="../media/image2.jpeg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teusz\Desktop\JACEK\SZKO&#321;A\Wyniki%20matura\Wyniki%20matura%202022_XII%20LO\XXI%20LO_roboczy.xlsx" TargetMode="External"/><Relationship Id="rId1" Type="http://schemas.openxmlformats.org/officeDocument/2006/relationships/image" Target="../media/image3.jpeg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teusz\Desktop\JACEK\SZKO&#321;A\Wyniki%20matura\Wyniki%20matura%202022_XII%20LO\SZKO&#321;Y_wykres.xlsx" TargetMode="External"/><Relationship Id="rId1" Type="http://schemas.openxmlformats.org/officeDocument/2006/relationships/image" Target="../media/image3.jpeg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teusz\Desktop\JACEK\SZKO&#321;A\Wyniki%20matura\Wyniki%20matura%202022_XII%20LO\XXI%20LO_roboczy.xlsx" TargetMode="External"/><Relationship Id="rId1" Type="http://schemas.openxmlformats.org/officeDocument/2006/relationships/image" Target="../media/image4.jpeg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teusz\Desktop\JACEK\SZKO&#321;A\Wyniki%20matura\Wyniki%20matura%202022_XII%20LO\SZKO&#321;Y_wykres.xlsx" TargetMode="External"/><Relationship Id="rId1" Type="http://schemas.openxmlformats.org/officeDocument/2006/relationships/image" Target="../media/image4.jpeg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teusz\Desktop\JACEK\SZKO&#321;A\Wyniki%20matura\Wyniki%20matura%202022_XII%20LO\XXI%20LO_roboczy.xlsx" TargetMode="External"/><Relationship Id="rId1" Type="http://schemas.openxmlformats.org/officeDocument/2006/relationships/image" Target="../media/image3.jpeg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ateusz\Desktop\JACEK\SZKO&#321;A\Wyniki%20matura\Wyniki%20matura%202022_XII%20LO\SZKO&#321;Y_wykres.xlsx" TargetMode="External"/><Relationship Id="rId1" Type="http://schemas.openxmlformats.org/officeDocument/2006/relationships/image" Target="../media/image3.jpe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pl-PL" sz="2400" dirty="0"/>
              <a:t>Poziom podstawowy (</a:t>
            </a:r>
            <a:r>
              <a:rPr lang="pl-PL" sz="2400" baseline="0" dirty="0"/>
              <a:t>zdawało </a:t>
            </a:r>
            <a:r>
              <a:rPr lang="pl-PL" sz="2400" baseline="0" dirty="0" smtClean="0"/>
              <a:t>117 </a:t>
            </a:r>
            <a:r>
              <a:rPr lang="pl-PL" sz="2400" baseline="0" dirty="0"/>
              <a:t>uczniów</a:t>
            </a:r>
            <a:r>
              <a:rPr lang="pl-PL" sz="2400" dirty="0"/>
              <a:t>)</a:t>
            </a:r>
          </a:p>
        </c:rich>
      </c:tx>
      <c:layout>
        <c:manualLayout>
          <c:xMode val="edge"/>
          <c:yMode val="edge"/>
          <c:x val="0.16814369508159321"/>
          <c:y val="2.7450998449755237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C9E1-4DA3-AED0-4E9D2CDEA71F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C9E1-4DA3-AED0-4E9D2CDEA71F}"/>
              </c:ext>
            </c:extLst>
          </c:dPt>
          <c:dLbls>
            <c:dLbl>
              <c:idx val="0"/>
              <c:layout>
                <c:manualLayout>
                  <c:x val="4.6376811594202897E-3"/>
                  <c:y val="0.27680311890838205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69%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9E1-4DA3-AED0-4E9D2CDEA71F}"/>
                </c:ext>
              </c:extLst>
            </c:dLbl>
            <c:dLbl>
              <c:idx val="1"/>
              <c:layout>
                <c:manualLayout>
                  <c:x val="0"/>
                  <c:y val="0.27680311890838205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62,64%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9E1-4DA3-AED0-4E9D2CDEA7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4000" b="1">
                    <a:solidFill>
                      <a:srgbClr val="FFFF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('Język polski_PP'!$C$171,'Język polski_PP'!$C$173)</c:f>
              <c:strCache>
                <c:ptCount val="2"/>
                <c:pt idx="0">
                  <c:v>XXI LO</c:v>
                </c:pt>
                <c:pt idx="1">
                  <c:v>LO w woj. łódzkim</c:v>
                </c:pt>
              </c:strCache>
            </c:strRef>
          </c:cat>
          <c:val>
            <c:numRef>
              <c:f>('Język polski_PP'!$E$171,'Język polski_PP'!$E$173)</c:f>
              <c:numCache>
                <c:formatCode>0%</c:formatCode>
                <c:ptCount val="2"/>
                <c:pt idx="0" formatCode="0.0%">
                  <c:v>0.63900000000000001</c:v>
                </c:pt>
                <c:pt idx="1">
                  <c:v>0.56000000000000005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9E1-4DA3-AED0-4E9D2CDEA7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4"/>
        <c:overlap val="100"/>
        <c:axId val="50350720"/>
        <c:axId val="50385280"/>
      </c:barChart>
      <c:catAx>
        <c:axId val="503507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2400" b="1" i="0" baseline="0"/>
            </a:pPr>
            <a:endParaRPr lang="pl-PL"/>
          </a:p>
        </c:txPr>
        <c:crossAx val="50385280"/>
        <c:crosses val="autoZero"/>
        <c:auto val="1"/>
        <c:lblAlgn val="ctr"/>
        <c:lblOffset val="100"/>
        <c:noMultiLvlLbl val="0"/>
      </c:catAx>
      <c:valAx>
        <c:axId val="50385280"/>
        <c:scaling>
          <c:orientation val="minMax"/>
          <c:min val="0"/>
        </c:scaling>
        <c:delete val="0"/>
        <c:axPos val="l"/>
        <c:majorGridlines>
          <c:spPr>
            <a:ln>
              <a:solidFill>
                <a:sysClr val="windowText" lastClr="000000"/>
              </a:solidFill>
            </a:ln>
          </c:spPr>
        </c:majorGridlines>
        <c:numFmt formatCode="0%" sourceLinked="0"/>
        <c:majorTickMark val="out"/>
        <c:minorTickMark val="none"/>
        <c:tickLblPos val="nextTo"/>
        <c:spPr>
          <a:ln w="25400">
            <a:solidFill>
              <a:schemeClr val="tx1"/>
            </a:solidFill>
          </a:ln>
        </c:spPr>
        <c:txPr>
          <a:bodyPr/>
          <a:lstStyle/>
          <a:p>
            <a:pPr>
              <a:defRPr sz="2000" b="1" i="0" baseline="0"/>
            </a:pPr>
            <a:endParaRPr lang="pl-PL"/>
          </a:p>
        </c:txPr>
        <c:crossAx val="50350720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  <a:ln>
      <a:solidFill>
        <a:sysClr val="windowText" lastClr="000000"/>
      </a:solidFill>
    </a:ln>
  </c:sp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pl-PL" sz="2400" dirty="0"/>
              <a:t>Poziom rozszerzony     (zdawało </a:t>
            </a:r>
            <a:r>
              <a:rPr lang="pl-PL" sz="2400" dirty="0" smtClean="0"/>
              <a:t>87 </a:t>
            </a:r>
            <a:r>
              <a:rPr lang="pl-PL" sz="2400" dirty="0"/>
              <a:t>uczniów)</a:t>
            </a:r>
          </a:p>
        </c:rich>
      </c:tx>
      <c:layout>
        <c:manualLayout>
          <c:xMode val="edge"/>
          <c:yMode val="edge"/>
          <c:x val="0.18665696817286684"/>
          <c:y val="2.254428341384863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5542649300448345E-2"/>
          <c:y val="0.12937047645075858"/>
          <c:w val="0.89301485886404519"/>
          <c:h val="0.75178354151423832"/>
        </c:manualLayout>
      </c:layout>
      <c:barChart>
        <c:barDir val="col"/>
        <c:grouping val="clustered"/>
        <c:varyColors val="0"/>
        <c:ser>
          <c:idx val="0"/>
          <c:order val="0"/>
          <c:spPr>
            <a:ln>
              <a:solidFill>
                <a:sysClr val="windowText" lastClr="000000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3300"/>
              </a:solidFill>
              <a:ln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7DDC-4956-9602-2A0306D5B015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  <a:ln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7DDC-4956-9602-2A0306D5B015}"/>
              </c:ext>
            </c:extLst>
          </c:dPt>
          <c:dLbls>
            <c:dLbl>
              <c:idx val="0"/>
              <c:layout>
                <c:manualLayout>
                  <c:x val="1.9493174395915304E-3"/>
                  <c:y val="0.267122599453166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DDC-4956-9602-2A0306D5B015}"/>
                </c:ext>
              </c:extLst>
            </c:dLbl>
            <c:dLbl>
              <c:idx val="1"/>
              <c:layout>
                <c:manualLayout>
                  <c:x val="-1.9493174395915304E-3"/>
                  <c:y val="0.2678036883788866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DDC-4956-9602-2A0306D5B0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4000" b="1">
                    <a:solidFill>
                      <a:srgbClr val="FFFF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(matematyka_PR!$C$144,matematyka_PR!$C$146)</c:f>
              <c:strCache>
                <c:ptCount val="2"/>
                <c:pt idx="0">
                  <c:v>XXI LO</c:v>
                </c:pt>
                <c:pt idx="1">
                  <c:v>LO w woj. łódzkim</c:v>
                </c:pt>
              </c:strCache>
            </c:strRef>
          </c:cat>
          <c:val>
            <c:numRef>
              <c:f>(matematyka_PR!$E$144,matematyka_PR!$E$146)</c:f>
              <c:numCache>
                <c:formatCode>0%</c:formatCode>
                <c:ptCount val="2"/>
                <c:pt idx="0" formatCode="0.0%">
                  <c:v>0.59299999999999997</c:v>
                </c:pt>
                <c:pt idx="1">
                  <c:v>0.43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DDC-4956-9602-2A0306D5B0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77681792"/>
        <c:axId val="77683328"/>
      </c:barChart>
      <c:catAx>
        <c:axId val="776817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1905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2400" b="1"/>
            </a:pPr>
            <a:endParaRPr lang="pl-PL"/>
          </a:p>
        </c:txPr>
        <c:crossAx val="77683328"/>
        <c:crosses val="autoZero"/>
        <c:auto val="1"/>
        <c:lblAlgn val="ctr"/>
        <c:lblOffset val="100"/>
        <c:noMultiLvlLbl val="0"/>
      </c:catAx>
      <c:valAx>
        <c:axId val="77683328"/>
        <c:scaling>
          <c:orientation val="minMax"/>
          <c:min val="0"/>
        </c:scaling>
        <c:delete val="0"/>
        <c:axPos val="l"/>
        <c:majorGridlines>
          <c:spPr>
            <a:ln>
              <a:solidFill>
                <a:sysClr val="windowText" lastClr="000000"/>
              </a:solidFill>
            </a:ln>
          </c:spPr>
        </c:majorGridlines>
        <c:numFmt formatCode="0%" sourceLinked="0"/>
        <c:majorTickMark val="out"/>
        <c:minorTickMark val="none"/>
        <c:tickLblPos val="nextTo"/>
        <c:spPr>
          <a:ln w="1905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2000" b="1"/>
            </a:pPr>
            <a:endParaRPr lang="pl-PL"/>
          </a:p>
        </c:txPr>
        <c:crossAx val="77681792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  <a:ln>
      <a:solidFill>
        <a:sysClr val="windowText" lastClr="000000"/>
      </a:solidFill>
    </a:ln>
  </c:sp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pl-PL" sz="2000"/>
              <a:t>Poziom rozszerzony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C05-45ED-9E10-6CD9E30AEFB8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C05-45ED-9E10-6CD9E30AEFB8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C05-45ED-9E10-6CD9E30AEFB8}"/>
              </c:ext>
            </c:extLst>
          </c:dPt>
          <c:dPt>
            <c:idx val="8"/>
            <c:invertIfNegative val="0"/>
            <c:bubble3D val="0"/>
            <c:spPr>
              <a:solidFill>
                <a:srgbClr val="FF3300"/>
              </a:solidFill>
              <a:ln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4-B598-4F84-8253-BEE12A4B86A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2000" b="1">
                    <a:solidFill>
                      <a:srgbClr val="FF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MATEMATYKA_PR!$B$3:$B$14</c:f>
              <c:strCache>
                <c:ptCount val="12"/>
                <c:pt idx="0">
                  <c:v>PLO PŁ (95)</c:v>
                </c:pt>
                <c:pt idx="1">
                  <c:v>I LO Łódź (64)</c:v>
                </c:pt>
                <c:pt idx="2">
                  <c:v>I LO Piotrków Tryb. (73)</c:v>
                </c:pt>
                <c:pt idx="3">
                  <c:v>PLO UŁ (62)</c:v>
                </c:pt>
                <c:pt idx="4">
                  <c:v>SALEZJAŃSKIE LO Łódź (42)</c:v>
                </c:pt>
                <c:pt idx="5">
                  <c:v>XII LO Łódź (82)</c:v>
                </c:pt>
                <c:pt idx="6">
                  <c:v>XXXI LO Łódź (70)</c:v>
                </c:pt>
                <c:pt idx="7">
                  <c:v>XXVI LO Łódź (99)</c:v>
                </c:pt>
                <c:pt idx="8">
                  <c:v>XXI LO Łódź (37)</c:v>
                </c:pt>
                <c:pt idx="9">
                  <c:v>PIJARSKIE LO Łowicz (34)</c:v>
                </c:pt>
                <c:pt idx="10">
                  <c:v>I LO Pabianice (29)</c:v>
                </c:pt>
                <c:pt idx="11">
                  <c:v>III LO Łódź (78)</c:v>
                </c:pt>
              </c:strCache>
            </c:strRef>
          </c:cat>
          <c:val>
            <c:numRef>
              <c:f>MATEMATYKA_PR!$D$3:$D$14</c:f>
              <c:numCache>
                <c:formatCode>0.0</c:formatCode>
                <c:ptCount val="12"/>
                <c:pt idx="0">
                  <c:v>78.168421052631572</c:v>
                </c:pt>
                <c:pt idx="1">
                  <c:v>67.78125</c:v>
                </c:pt>
                <c:pt idx="2">
                  <c:v>66.136986301369859</c:v>
                </c:pt>
                <c:pt idx="3">
                  <c:v>62.806451612903224</c:v>
                </c:pt>
                <c:pt idx="4">
                  <c:v>62.333333333333336</c:v>
                </c:pt>
                <c:pt idx="5">
                  <c:v>62.292682926829265</c:v>
                </c:pt>
                <c:pt idx="6">
                  <c:v>61.142857142857146</c:v>
                </c:pt>
                <c:pt idx="7">
                  <c:v>60.242424242424242</c:v>
                </c:pt>
                <c:pt idx="8">
                  <c:v>59.297297297297298</c:v>
                </c:pt>
                <c:pt idx="9">
                  <c:v>58.470588235294116</c:v>
                </c:pt>
                <c:pt idx="10">
                  <c:v>56.551724137931032</c:v>
                </c:pt>
                <c:pt idx="11">
                  <c:v>56.410256410256409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C05-45ED-9E10-6CD9E30AEF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65850368"/>
        <c:axId val="65852160"/>
      </c:barChart>
      <c:catAx>
        <c:axId val="658503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1400" b="1"/>
            </a:pPr>
            <a:endParaRPr lang="pl-PL"/>
          </a:p>
        </c:txPr>
        <c:crossAx val="65852160"/>
        <c:crosses val="autoZero"/>
        <c:auto val="1"/>
        <c:lblAlgn val="ctr"/>
        <c:lblOffset val="100"/>
        <c:noMultiLvlLbl val="0"/>
      </c:catAx>
      <c:valAx>
        <c:axId val="65852160"/>
        <c:scaling>
          <c:orientation val="minMax"/>
          <c:min val="40"/>
        </c:scaling>
        <c:delete val="0"/>
        <c:axPos val="l"/>
        <c:majorGridlines>
          <c:spPr>
            <a:ln>
              <a:solidFill>
                <a:sysClr val="windowText" lastClr="000000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2000" b="1"/>
            </a:pPr>
            <a:endParaRPr lang="pl-PL"/>
          </a:p>
        </c:txPr>
        <c:crossAx val="65850368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  <a:ln>
      <a:solidFill>
        <a:sysClr val="windowText" lastClr="000000"/>
      </a:solidFill>
    </a:ln>
  </c:sp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pl-PL" sz="2400"/>
              <a:t>Poziom rozszerzony   (zdawało 16 uczniów)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0066"/>
              </a:solidFill>
              <a:ln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D615-4893-B7A7-42E07F8DFFE5}"/>
              </c:ext>
            </c:extLst>
          </c:dPt>
          <c:dLbls>
            <c:dLbl>
              <c:idx val="0"/>
              <c:layout>
                <c:manualLayout>
                  <c:x val="0"/>
                  <c:y val="0.302863598235791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615-4893-B7A7-42E07F8DFFE5}"/>
                </c:ext>
              </c:extLst>
            </c:dLbl>
            <c:dLbl>
              <c:idx val="1"/>
              <c:layout>
                <c:manualLayout>
                  <c:x val="2.3351676919941269E-3"/>
                  <c:y val="0.243890597787426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615-4893-B7A7-42E07F8DFF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4000" b="1" baseline="0">
                    <a:solidFill>
                      <a:srgbClr val="FFFF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(reszta!$C$194,reszta!$C$196)</c:f>
              <c:strCache>
                <c:ptCount val="2"/>
                <c:pt idx="0">
                  <c:v>XXI LO</c:v>
                </c:pt>
                <c:pt idx="1">
                  <c:v>LO w woj. łódzkim</c:v>
                </c:pt>
              </c:strCache>
            </c:strRef>
          </c:cat>
          <c:val>
            <c:numRef>
              <c:f>(reszta!$E$194,reszta!$E$196)</c:f>
              <c:numCache>
                <c:formatCode>0%</c:formatCode>
                <c:ptCount val="2"/>
                <c:pt idx="0" formatCode="0.0%">
                  <c:v>0.73299999999999998</c:v>
                </c:pt>
                <c:pt idx="1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615-4893-B7A7-42E07F8DFF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4"/>
        <c:axId val="79183872"/>
        <c:axId val="79185408"/>
      </c:barChart>
      <c:catAx>
        <c:axId val="791838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1905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2400" b="1"/>
            </a:pPr>
            <a:endParaRPr lang="pl-PL"/>
          </a:p>
        </c:txPr>
        <c:crossAx val="79185408"/>
        <c:crosses val="autoZero"/>
        <c:auto val="1"/>
        <c:lblAlgn val="ctr"/>
        <c:lblOffset val="100"/>
        <c:noMultiLvlLbl val="0"/>
      </c:catAx>
      <c:valAx>
        <c:axId val="79185408"/>
        <c:scaling>
          <c:orientation val="minMax"/>
          <c:min val="0"/>
        </c:scaling>
        <c:delete val="0"/>
        <c:axPos val="l"/>
        <c:majorGridlines>
          <c:spPr>
            <a:ln>
              <a:solidFill>
                <a:sysClr val="windowText" lastClr="000000"/>
              </a:solidFill>
            </a:ln>
          </c:spPr>
        </c:majorGridlines>
        <c:numFmt formatCode="0%" sourceLinked="0"/>
        <c:majorTickMark val="out"/>
        <c:minorTickMark val="none"/>
        <c:tickLblPos val="nextTo"/>
        <c:spPr>
          <a:ln w="1905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2000" b="1"/>
            </a:pPr>
            <a:endParaRPr lang="pl-PL"/>
          </a:p>
        </c:txPr>
        <c:crossAx val="79183872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  <a:ln>
      <a:solidFill>
        <a:sysClr val="windowText" lastClr="000000"/>
      </a:solidFill>
    </a:ln>
  </c:sp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pl-PL" sz="2000"/>
              <a:t>Poziom rozszerzony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0066"/>
              </a:solidFill>
              <a:ln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25C7-4FC1-84C2-8EE5C04E1618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5C7-4FC1-84C2-8EE5C04E1618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5C7-4FC1-84C2-8EE5C04E1618}"/>
              </c:ext>
            </c:extLst>
          </c:dPt>
          <c:dPt>
            <c:idx val="15"/>
            <c:invertIfNegative val="0"/>
            <c:bubble3D val="0"/>
            <c:spPr>
              <a:solidFill>
                <a:srgbClr val="FF9900"/>
              </a:solidFill>
              <a:ln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25C7-4FC1-84C2-8EE5C04E161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2000" b="1">
                    <a:solidFill>
                      <a:srgbClr val="FF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HISTORIA_PR!$C$3:$C$17</c:f>
              <c:strCache>
                <c:ptCount val="15"/>
                <c:pt idx="0">
                  <c:v>XXI LO Łódź (16)</c:v>
                </c:pt>
                <c:pt idx="1">
                  <c:v>PIJARSKIE LO Łowicz (10)</c:v>
                </c:pt>
                <c:pt idx="2">
                  <c:v>PLO UŁ (21)</c:v>
                </c:pt>
                <c:pt idx="3">
                  <c:v>VI LO Bełchatów (6)</c:v>
                </c:pt>
                <c:pt idx="4">
                  <c:v>XXXI LO Łódź (21)</c:v>
                </c:pt>
                <c:pt idx="5">
                  <c:v>II LO Łowicz (6)</c:v>
                </c:pt>
                <c:pt idx="6">
                  <c:v>II LO Kutno (17)</c:v>
                </c:pt>
                <c:pt idx="7">
                  <c:v>KLASYCZNE LO Skierniewice (6)</c:v>
                </c:pt>
                <c:pt idx="8">
                  <c:v>KATOLICKIE LO Łódź (8)</c:v>
                </c:pt>
                <c:pt idx="9">
                  <c:v>XXVI LO Łódź (24)</c:v>
                </c:pt>
                <c:pt idx="10">
                  <c:v>XXXII LO Łódź (15)</c:v>
                </c:pt>
                <c:pt idx="11">
                  <c:v>VIII LO Łódź (19)</c:v>
                </c:pt>
                <c:pt idx="12">
                  <c:v>I LO Tomaszów Maz. (12)</c:v>
                </c:pt>
                <c:pt idx="13">
                  <c:v>I LO Bełchatów (13)</c:v>
                </c:pt>
                <c:pt idx="14">
                  <c:v>III LO Łódź (10)</c:v>
                </c:pt>
              </c:strCache>
            </c:strRef>
          </c:cat>
          <c:val>
            <c:numRef>
              <c:f>HISTORIA_PR!$H$3:$H$17</c:f>
              <c:numCache>
                <c:formatCode>0.0</c:formatCode>
                <c:ptCount val="15"/>
                <c:pt idx="0">
                  <c:v>73.25</c:v>
                </c:pt>
                <c:pt idx="1">
                  <c:v>67.333333333333329</c:v>
                </c:pt>
                <c:pt idx="2">
                  <c:v>64.19047619047619</c:v>
                </c:pt>
                <c:pt idx="3">
                  <c:v>62</c:v>
                </c:pt>
                <c:pt idx="4">
                  <c:v>61.238095238095241</c:v>
                </c:pt>
                <c:pt idx="5">
                  <c:v>59.333333333333336</c:v>
                </c:pt>
                <c:pt idx="6">
                  <c:v>58.117647058823529</c:v>
                </c:pt>
                <c:pt idx="7">
                  <c:v>58</c:v>
                </c:pt>
                <c:pt idx="8">
                  <c:v>57.25</c:v>
                </c:pt>
                <c:pt idx="9">
                  <c:v>53.5</c:v>
                </c:pt>
                <c:pt idx="10">
                  <c:v>52.4</c:v>
                </c:pt>
                <c:pt idx="11">
                  <c:v>51.888888888888886</c:v>
                </c:pt>
                <c:pt idx="12">
                  <c:v>51.666666666666664</c:v>
                </c:pt>
                <c:pt idx="13">
                  <c:v>51.230769230769234</c:v>
                </c:pt>
                <c:pt idx="14">
                  <c:v>51.2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5C7-4FC1-84C2-8EE5C04E16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66247680"/>
        <c:axId val="66294528"/>
      </c:barChart>
      <c:catAx>
        <c:axId val="662476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1200" b="1"/>
            </a:pPr>
            <a:endParaRPr lang="pl-PL"/>
          </a:p>
        </c:txPr>
        <c:crossAx val="66294528"/>
        <c:crosses val="autoZero"/>
        <c:auto val="1"/>
        <c:lblAlgn val="ctr"/>
        <c:lblOffset val="100"/>
        <c:noMultiLvlLbl val="0"/>
      </c:catAx>
      <c:valAx>
        <c:axId val="66294528"/>
        <c:scaling>
          <c:orientation val="minMax"/>
          <c:min val="35"/>
        </c:scaling>
        <c:delete val="0"/>
        <c:axPos val="l"/>
        <c:majorGridlines>
          <c:spPr>
            <a:ln>
              <a:solidFill>
                <a:sysClr val="windowText" lastClr="000000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2000" b="1"/>
            </a:pPr>
            <a:endParaRPr lang="pl-PL"/>
          </a:p>
        </c:txPr>
        <c:crossAx val="66247680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  <a:ln>
      <a:solidFill>
        <a:sysClr val="windowText" lastClr="000000"/>
      </a:solidFill>
    </a:ln>
  </c:sp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pl-PL" sz="2400"/>
              <a:t>Poziom rozszerzony   (zdawało 14 uczniów)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993300"/>
              </a:solidFill>
              <a:ln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EAA1-455B-B586-1883393FB469}"/>
              </c:ext>
            </c:extLst>
          </c:dPt>
          <c:dLbls>
            <c:dLbl>
              <c:idx val="0"/>
              <c:layout>
                <c:manualLayout>
                  <c:x val="0"/>
                  <c:y val="0.287137297492985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AA1-455B-B586-1883393FB469}"/>
                </c:ext>
              </c:extLst>
            </c:dLbl>
            <c:dLbl>
              <c:idx val="1"/>
              <c:layout>
                <c:manualLayout>
                  <c:x val="2.3351676919941269E-3"/>
                  <c:y val="0.2305329364317272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AA1-455B-B586-1883393FB4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4000" b="1">
                    <a:solidFill>
                      <a:srgbClr val="FFFF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(reszta!$C$220,reszta!$C$222)</c:f>
              <c:strCache>
                <c:ptCount val="2"/>
                <c:pt idx="0">
                  <c:v>XXI LO</c:v>
                </c:pt>
                <c:pt idx="1">
                  <c:v>LO w woj. łódzkim</c:v>
                </c:pt>
              </c:strCache>
            </c:strRef>
          </c:cat>
          <c:val>
            <c:numRef>
              <c:f>(reszta!$E$220,reszta!$E$222)</c:f>
              <c:numCache>
                <c:formatCode>0%</c:formatCode>
                <c:ptCount val="2"/>
                <c:pt idx="0" formatCode="0.0%">
                  <c:v>0.70599999999999996</c:v>
                </c:pt>
                <c:pt idx="1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AA1-455B-B586-1883393FB4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4"/>
        <c:axId val="79125888"/>
        <c:axId val="79139968"/>
      </c:barChart>
      <c:catAx>
        <c:axId val="791258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1905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2400" b="1"/>
            </a:pPr>
            <a:endParaRPr lang="pl-PL"/>
          </a:p>
        </c:txPr>
        <c:crossAx val="79139968"/>
        <c:crosses val="autoZero"/>
        <c:auto val="1"/>
        <c:lblAlgn val="ctr"/>
        <c:lblOffset val="100"/>
        <c:noMultiLvlLbl val="0"/>
      </c:catAx>
      <c:valAx>
        <c:axId val="79139968"/>
        <c:scaling>
          <c:orientation val="minMax"/>
          <c:min val="0"/>
        </c:scaling>
        <c:delete val="0"/>
        <c:axPos val="l"/>
        <c:majorGridlines>
          <c:spPr>
            <a:ln>
              <a:solidFill>
                <a:sysClr val="windowText" lastClr="000000"/>
              </a:solidFill>
            </a:ln>
          </c:spPr>
        </c:majorGridlines>
        <c:numFmt formatCode="0%" sourceLinked="0"/>
        <c:majorTickMark val="out"/>
        <c:minorTickMark val="none"/>
        <c:tickLblPos val="nextTo"/>
        <c:spPr>
          <a:ln w="1905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2000" b="1"/>
            </a:pPr>
            <a:endParaRPr lang="pl-PL"/>
          </a:p>
        </c:txPr>
        <c:crossAx val="79125888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  <a:ln>
      <a:solidFill>
        <a:sysClr val="windowText" lastClr="000000"/>
      </a:solidFill>
    </a:ln>
  </c:sp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pl-PL" sz="2000"/>
              <a:t>Poziom rozszerzony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1"/>
            <c:invertIfNegative val="0"/>
            <c:bubble3D val="0"/>
            <c:spPr>
              <a:solidFill>
                <a:srgbClr val="984807"/>
              </a:solidFill>
              <a:ln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9E1-4586-A0BE-BA835E3C51C8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A9E1-4586-A0BE-BA835E3C51C8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A9E1-4586-A0BE-BA835E3C51C8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A9E1-4586-A0BE-BA835E3C51C8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A9E1-4586-A0BE-BA835E3C51C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2000" b="1">
                    <a:solidFill>
                      <a:srgbClr val="FF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WOS!$B$3:$B$13</c:f>
              <c:strCache>
                <c:ptCount val="11"/>
                <c:pt idx="0">
                  <c:v>PLO UŁ (7)</c:v>
                </c:pt>
                <c:pt idx="1">
                  <c:v>XXI LO Łódź (14)</c:v>
                </c:pt>
                <c:pt idx="2">
                  <c:v>I LO Piotrków Tryb. (6)</c:v>
                </c:pt>
                <c:pt idx="3">
                  <c:v>XXXI LO Łódź (14)</c:v>
                </c:pt>
                <c:pt idx="4">
                  <c:v>XXVI LO Łódź (13)</c:v>
                </c:pt>
                <c:pt idx="5">
                  <c:v>LO Skierniewice (19)</c:v>
                </c:pt>
                <c:pt idx="6">
                  <c:v>VI LO Łódź (10)</c:v>
                </c:pt>
                <c:pt idx="7">
                  <c:v>I LO Sieradz (8)</c:v>
                </c:pt>
                <c:pt idx="8">
                  <c:v>LO Rawa Maz. (14)</c:v>
                </c:pt>
                <c:pt idx="9">
                  <c:v>VIII LO Łódź (14)</c:v>
                </c:pt>
                <c:pt idx="10">
                  <c:v>BERNARDYŃSKIE LO Łódź (7)</c:v>
                </c:pt>
              </c:strCache>
            </c:strRef>
          </c:cat>
          <c:val>
            <c:numRef>
              <c:f>WOS!$D$3:$D$13</c:f>
              <c:numCache>
                <c:formatCode>0.0</c:formatCode>
                <c:ptCount val="11"/>
                <c:pt idx="0">
                  <c:v>73.285714285714292</c:v>
                </c:pt>
                <c:pt idx="1">
                  <c:v>70.571428571428569</c:v>
                </c:pt>
                <c:pt idx="2">
                  <c:v>65.5</c:v>
                </c:pt>
                <c:pt idx="3">
                  <c:v>62.071428571428569</c:v>
                </c:pt>
                <c:pt idx="4">
                  <c:v>61.46153846153846</c:v>
                </c:pt>
                <c:pt idx="5">
                  <c:v>57.631578947368418</c:v>
                </c:pt>
                <c:pt idx="6">
                  <c:v>57.1</c:v>
                </c:pt>
                <c:pt idx="7">
                  <c:v>51.875</c:v>
                </c:pt>
                <c:pt idx="8">
                  <c:v>51.571428571428569</c:v>
                </c:pt>
                <c:pt idx="9">
                  <c:v>51.428571428571431</c:v>
                </c:pt>
                <c:pt idx="10">
                  <c:v>49.428571428571431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9E1-4586-A0BE-BA835E3C51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66196224"/>
        <c:axId val="66197760"/>
      </c:barChart>
      <c:catAx>
        <c:axId val="66196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1400" b="1"/>
            </a:pPr>
            <a:endParaRPr lang="pl-PL"/>
          </a:p>
        </c:txPr>
        <c:crossAx val="66197760"/>
        <c:crosses val="autoZero"/>
        <c:auto val="1"/>
        <c:lblAlgn val="ctr"/>
        <c:lblOffset val="100"/>
        <c:noMultiLvlLbl val="0"/>
      </c:catAx>
      <c:valAx>
        <c:axId val="66197760"/>
        <c:scaling>
          <c:orientation val="minMax"/>
          <c:min val="35"/>
        </c:scaling>
        <c:delete val="0"/>
        <c:axPos val="l"/>
        <c:majorGridlines>
          <c:spPr>
            <a:ln>
              <a:solidFill>
                <a:sysClr val="windowText" lastClr="000000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2000" b="1"/>
            </a:pPr>
            <a:endParaRPr lang="pl-PL"/>
          </a:p>
        </c:txPr>
        <c:crossAx val="66196224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  <a:ln>
      <a:solidFill>
        <a:sysClr val="windowText" lastClr="000000"/>
      </a:solidFill>
    </a:ln>
  </c:sp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pl-PL" sz="2400"/>
              <a:t>Poziom rozszerzony   (zdawało  56 uczniów)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95B2-4424-B7B2-DE064DBDF96D}"/>
              </c:ext>
            </c:extLst>
          </c:dPt>
          <c:dLbls>
            <c:dLbl>
              <c:idx val="0"/>
              <c:layout>
                <c:manualLayout>
                  <c:x val="0"/>
                  <c:y val="0.291922085406982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5B2-4424-B7B2-DE064DBDF96D}"/>
                </c:ext>
              </c:extLst>
            </c:dLbl>
            <c:dLbl>
              <c:idx val="1"/>
              <c:layout>
                <c:manualLayout>
                  <c:x val="2.3350846468184472E-3"/>
                  <c:y val="0.2680953604835002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5B2-4424-B7B2-DE064DBDF9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4000" b="1">
                    <a:solidFill>
                      <a:srgbClr val="FFFF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('język polski_PR'!$C$35,'język polski_PR'!$C$37)</c:f>
              <c:strCache>
                <c:ptCount val="2"/>
                <c:pt idx="0">
                  <c:v>XXI LO</c:v>
                </c:pt>
                <c:pt idx="1">
                  <c:v>LO w woj. łódzkim</c:v>
                </c:pt>
              </c:strCache>
            </c:strRef>
          </c:cat>
          <c:val>
            <c:numRef>
              <c:f>('język polski_PR'!$E$35,'język polski_PR'!$E$37)</c:f>
              <c:numCache>
                <c:formatCode>0%</c:formatCode>
                <c:ptCount val="2"/>
                <c:pt idx="0" formatCode="0.0%">
                  <c:v>0.746</c:v>
                </c:pt>
                <c:pt idx="1">
                  <c:v>0.51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5B2-4424-B7B2-DE064DBDF9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4"/>
        <c:axId val="50608384"/>
        <c:axId val="50622464"/>
      </c:barChart>
      <c:catAx>
        <c:axId val="50608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905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2400" b="1"/>
            </a:pPr>
            <a:endParaRPr lang="pl-PL"/>
          </a:p>
        </c:txPr>
        <c:crossAx val="50622464"/>
        <c:crosses val="autoZero"/>
        <c:auto val="1"/>
        <c:lblAlgn val="ctr"/>
        <c:lblOffset val="100"/>
        <c:noMultiLvlLbl val="0"/>
      </c:catAx>
      <c:valAx>
        <c:axId val="50622464"/>
        <c:scaling>
          <c:orientation val="minMax"/>
          <c:min val="0"/>
        </c:scaling>
        <c:delete val="0"/>
        <c:axPos val="l"/>
        <c:majorGridlines>
          <c:spPr>
            <a:ln>
              <a:solidFill>
                <a:sysClr val="windowText" lastClr="000000"/>
              </a:solidFill>
            </a:ln>
          </c:spPr>
        </c:majorGridlines>
        <c:numFmt formatCode="0%" sourceLinked="0"/>
        <c:majorTickMark val="out"/>
        <c:minorTickMark val="none"/>
        <c:tickLblPos val="nextTo"/>
        <c:spPr>
          <a:ln w="1905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2000" b="1"/>
            </a:pPr>
            <a:endParaRPr lang="pl-PL"/>
          </a:p>
        </c:txPr>
        <c:crossAx val="50608384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  <a:ln>
      <a:solidFill>
        <a:sysClr val="windowText" lastClr="000000"/>
      </a:solidFill>
    </a:ln>
  </c:sp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solidFill>
                <a:schemeClr val="tx1"/>
              </a:solidFill>
            </a:ln>
          </c:spPr>
          <c:invertIfNegative val="0"/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AF2-4266-B412-715BB713F7D6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3AF2-4266-B412-715BB713F7D6}"/>
              </c:ext>
            </c:extLst>
          </c:dPt>
          <c:dPt>
            <c:idx val="3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3AF2-4266-B412-715BB713F7D6}"/>
              </c:ext>
            </c:extLst>
          </c:dPt>
          <c:dPt>
            <c:idx val="3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3AF2-4266-B412-715BB713F7D6}"/>
              </c:ext>
            </c:extLst>
          </c:dPt>
          <c:dLbls>
            <c:dLbl>
              <c:idx val="0"/>
              <c:layout>
                <c:manualLayout>
                  <c:x val="0"/>
                  <c:y val="4.38475960006244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AF2-4266-B412-715BB713F7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2000" b="1">
                    <a:solidFill>
                      <a:srgbClr val="C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'JĘZYK POLSKI_PR'!$B$3:$B$36</c:f>
              <c:strCache>
                <c:ptCount val="34"/>
                <c:pt idx="0">
                  <c:v>PLO PŁ (8)</c:v>
                </c:pt>
                <c:pt idx="1">
                  <c:v>KATOLICKIE LO Łódź (15)</c:v>
                </c:pt>
                <c:pt idx="2">
                  <c:v>KLASYCZNE LO Skierniewice (8)</c:v>
                </c:pt>
                <c:pt idx="3">
                  <c:v>PLO UŁ (40)</c:v>
                </c:pt>
                <c:pt idx="4">
                  <c:v>XXI LO Łódź (56)</c:v>
                </c:pt>
                <c:pt idx="5">
                  <c:v>VIII LO Łódź (42)</c:v>
                </c:pt>
                <c:pt idx="6">
                  <c:v>TECHNIKUM ZAW. Pabianice (6)</c:v>
                </c:pt>
                <c:pt idx="7">
                  <c:v>XXXIII LO Łódź (32)</c:v>
                </c:pt>
                <c:pt idx="8">
                  <c:v>XXV LO Łódź (24)</c:v>
                </c:pt>
                <c:pt idx="9">
                  <c:v>PAŃ. LICEUM SZT. PLAST.Łódź (18)</c:v>
                </c:pt>
                <c:pt idx="10">
                  <c:v>I LO Radomsko (23)</c:v>
                </c:pt>
                <c:pt idx="11">
                  <c:v>XXXI LO Łódź (43)</c:v>
                </c:pt>
                <c:pt idx="12">
                  <c:v>XXVI LO Łódź (39)</c:v>
                </c:pt>
                <c:pt idx="13">
                  <c:v>III LO Łódź (37)</c:v>
                </c:pt>
                <c:pt idx="14">
                  <c:v>I LO Piotrków Tryb. (34)</c:v>
                </c:pt>
                <c:pt idx="15">
                  <c:v>I LO Łódź (7)</c:v>
                </c:pt>
                <c:pt idx="16">
                  <c:v>OGÓLNOKSZ. SZK. SZTUK PIĘKNYCH Łódź (7)</c:v>
                </c:pt>
                <c:pt idx="17">
                  <c:v>TECHNIKUM NR 3 Zduńska Wola (7)</c:v>
                </c:pt>
                <c:pt idx="18">
                  <c:v>AKADEMICKIE LO Kutno (6)</c:v>
                </c:pt>
                <c:pt idx="19">
                  <c:v>PIJARSKIE LO Łowicz (12)</c:v>
                </c:pt>
                <c:pt idx="20">
                  <c:v>I LO Koluszki (19)</c:v>
                </c:pt>
                <c:pt idx="21">
                  <c:v>LO Wieruszów (13)</c:v>
                </c:pt>
                <c:pt idx="22">
                  <c:v>II LO Tomaszów Maz. (33)</c:v>
                </c:pt>
                <c:pt idx="23">
                  <c:v>LO Kleszczów (14)</c:v>
                </c:pt>
                <c:pt idx="24">
                  <c:v>I LO Łęczyca (6)</c:v>
                </c:pt>
                <c:pt idx="25">
                  <c:v>I LO Kutno (49)</c:v>
                </c:pt>
                <c:pt idx="26">
                  <c:v>SALEZJAŃSKIE LO Łódź (20)</c:v>
                </c:pt>
                <c:pt idx="27">
                  <c:v>OSM Łódź (20)</c:v>
                </c:pt>
                <c:pt idx="28">
                  <c:v>XV LO Łódź (35)</c:v>
                </c:pt>
                <c:pt idx="29">
                  <c:v>II LO Łódź (37)</c:v>
                </c:pt>
                <c:pt idx="30">
                  <c:v>VI LO Łódź (18)</c:v>
                </c:pt>
                <c:pt idx="31">
                  <c:v>XI LO Łódź (44)</c:v>
                </c:pt>
                <c:pt idx="32">
                  <c:v>SAMORZ. LO Opoczno (45)</c:v>
                </c:pt>
                <c:pt idx="33">
                  <c:v>XII LO Łódź (15)</c:v>
                </c:pt>
              </c:strCache>
            </c:strRef>
          </c:cat>
          <c:val>
            <c:numRef>
              <c:f>'JĘZYK POLSKI_PR'!$D$3:$D$36</c:f>
              <c:numCache>
                <c:formatCode>0.0</c:formatCode>
                <c:ptCount val="34"/>
                <c:pt idx="0">
                  <c:v>78.625</c:v>
                </c:pt>
                <c:pt idx="1">
                  <c:v>78.428571428571431</c:v>
                </c:pt>
                <c:pt idx="2">
                  <c:v>78</c:v>
                </c:pt>
                <c:pt idx="3">
                  <c:v>74.599999999999994</c:v>
                </c:pt>
                <c:pt idx="4">
                  <c:v>74.553571428571431</c:v>
                </c:pt>
                <c:pt idx="5">
                  <c:v>74.41463414634147</c:v>
                </c:pt>
                <c:pt idx="6">
                  <c:v>73.666666666666671</c:v>
                </c:pt>
                <c:pt idx="7">
                  <c:v>73.5</c:v>
                </c:pt>
                <c:pt idx="8">
                  <c:v>73.291666666666671</c:v>
                </c:pt>
                <c:pt idx="9">
                  <c:v>71.611111111111114</c:v>
                </c:pt>
                <c:pt idx="10">
                  <c:v>71.434782608695656</c:v>
                </c:pt>
                <c:pt idx="11">
                  <c:v>70.023255813953483</c:v>
                </c:pt>
                <c:pt idx="12">
                  <c:v>68.871794871794876</c:v>
                </c:pt>
                <c:pt idx="13">
                  <c:v>68.567567567567565</c:v>
                </c:pt>
                <c:pt idx="14">
                  <c:v>68.147058823529406</c:v>
                </c:pt>
                <c:pt idx="15">
                  <c:v>68</c:v>
                </c:pt>
                <c:pt idx="16">
                  <c:v>67.428571428571431</c:v>
                </c:pt>
                <c:pt idx="17">
                  <c:v>67.428571428571431</c:v>
                </c:pt>
                <c:pt idx="18">
                  <c:v>67</c:v>
                </c:pt>
                <c:pt idx="19">
                  <c:v>66.75</c:v>
                </c:pt>
                <c:pt idx="20">
                  <c:v>66.684210526315795</c:v>
                </c:pt>
                <c:pt idx="21">
                  <c:v>66.615384615384613</c:v>
                </c:pt>
                <c:pt idx="22">
                  <c:v>66.484848484848484</c:v>
                </c:pt>
                <c:pt idx="23">
                  <c:v>66.071428571428569</c:v>
                </c:pt>
                <c:pt idx="24">
                  <c:v>65.333333333333329</c:v>
                </c:pt>
                <c:pt idx="25">
                  <c:v>64.755102040816325</c:v>
                </c:pt>
                <c:pt idx="26">
                  <c:v>64.650000000000006</c:v>
                </c:pt>
                <c:pt idx="27">
                  <c:v>63.25</c:v>
                </c:pt>
                <c:pt idx="28">
                  <c:v>62.852941176470587</c:v>
                </c:pt>
                <c:pt idx="29">
                  <c:v>62.432432432432435</c:v>
                </c:pt>
                <c:pt idx="30">
                  <c:v>62.055555555555557</c:v>
                </c:pt>
                <c:pt idx="31">
                  <c:v>61.727272727272727</c:v>
                </c:pt>
                <c:pt idx="32">
                  <c:v>61.4</c:v>
                </c:pt>
                <c:pt idx="33">
                  <c:v>61.133333333333333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AF2-4266-B412-715BB713F7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65715200"/>
        <c:axId val="65729280"/>
      </c:barChart>
      <c:catAx>
        <c:axId val="65715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prstClr val="black"/>
            </a:solidFill>
          </a:ln>
        </c:spPr>
        <c:txPr>
          <a:bodyPr rot="-2700000"/>
          <a:lstStyle/>
          <a:p>
            <a:pPr>
              <a:defRPr sz="1100" b="1"/>
            </a:pPr>
            <a:endParaRPr lang="pl-PL"/>
          </a:p>
        </c:txPr>
        <c:crossAx val="65729280"/>
        <c:crosses val="autoZero"/>
        <c:auto val="1"/>
        <c:lblAlgn val="ctr"/>
        <c:lblOffset val="100"/>
        <c:noMultiLvlLbl val="0"/>
      </c:catAx>
      <c:valAx>
        <c:axId val="65729280"/>
        <c:scaling>
          <c:orientation val="minMax"/>
          <c:min val="50"/>
        </c:scaling>
        <c:delete val="0"/>
        <c:axPos val="l"/>
        <c:majorGridlines>
          <c:spPr>
            <a:ln>
              <a:solidFill>
                <a:prstClr val="black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solidFill>
              <a:prstClr val="black"/>
            </a:solidFill>
          </a:ln>
        </c:spPr>
        <c:txPr>
          <a:bodyPr/>
          <a:lstStyle/>
          <a:p>
            <a:pPr>
              <a:defRPr sz="2000" b="1"/>
            </a:pPr>
            <a:endParaRPr lang="pl-PL"/>
          </a:p>
        </c:txPr>
        <c:crossAx val="65715200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  <a:ln>
          <a:solidFill>
            <a:prstClr val="black"/>
          </a:solidFill>
        </a:ln>
      </c:spPr>
    </c:plotArea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  <a:ln>
      <a:solidFill>
        <a:prstClr val="black"/>
      </a:solidFill>
    </a:ln>
  </c:sp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solidFill>
                <a:schemeClr val="tx1"/>
              </a:solidFill>
            </a:ln>
          </c:spPr>
          <c:invertIfNegative val="0"/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600-4C6C-87E6-119F92740AA4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6600-4C6C-87E6-119F92740AA4}"/>
              </c:ext>
            </c:extLst>
          </c:dPt>
          <c:dPt>
            <c:idx val="1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6600-4C6C-87E6-119F92740AA4}"/>
              </c:ext>
            </c:extLst>
          </c:dPt>
          <c:dPt>
            <c:idx val="20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6600-4C6C-87E6-119F92740AA4}"/>
              </c:ext>
            </c:extLst>
          </c:dPt>
          <c:dPt>
            <c:idx val="3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6600-4C6C-87E6-119F92740AA4}"/>
              </c:ext>
            </c:extLst>
          </c:dPt>
          <c:dLbls>
            <c:dLbl>
              <c:idx val="0"/>
              <c:layout>
                <c:manualLayout>
                  <c:x val="0"/>
                  <c:y val="1.38859369262989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600-4C6C-87E6-119F92740A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1600" b="1">
                    <a:solidFill>
                      <a:srgbClr val="C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'JĘZYK POLSKI_PR'!$C$3:$C$22</c:f>
              <c:strCache>
                <c:ptCount val="20"/>
                <c:pt idx="0">
                  <c:v>PLO PŁ (8)</c:v>
                </c:pt>
                <c:pt idx="1">
                  <c:v>KATOLICKIE LO Łódź (15)</c:v>
                </c:pt>
                <c:pt idx="2">
                  <c:v>PLO UŁ (40)</c:v>
                </c:pt>
                <c:pt idx="3">
                  <c:v>XXI LO Łódź (56)</c:v>
                </c:pt>
                <c:pt idx="4">
                  <c:v>VIII LO Łódź (42)</c:v>
                </c:pt>
                <c:pt idx="5">
                  <c:v>XXXIII LO Łódź (32)</c:v>
                </c:pt>
                <c:pt idx="6">
                  <c:v>XXV LO Łódź (24)</c:v>
                </c:pt>
                <c:pt idx="7">
                  <c:v>PAŃ. LICEUM SZT. PLAST. Łódź (18)</c:v>
                </c:pt>
                <c:pt idx="8">
                  <c:v>XXXI LO Łódź (43)</c:v>
                </c:pt>
                <c:pt idx="9">
                  <c:v>XXVI LO Łódź (39)</c:v>
                </c:pt>
                <c:pt idx="10">
                  <c:v>III LO Łódź (37)</c:v>
                </c:pt>
                <c:pt idx="11">
                  <c:v>I LO Łódź (7)</c:v>
                </c:pt>
                <c:pt idx="12">
                  <c:v>OGÓLNOKSZ. SZK. SZT. PIĘKNYCH Łódź (7)</c:v>
                </c:pt>
                <c:pt idx="13">
                  <c:v>SALEZJAŃSKIE LO Łódź (20)</c:v>
                </c:pt>
                <c:pt idx="14">
                  <c:v>OSM Łódź (20)</c:v>
                </c:pt>
                <c:pt idx="15">
                  <c:v>XV LO Łódź (35)</c:v>
                </c:pt>
                <c:pt idx="16">
                  <c:v>II LO Łódź (37)</c:v>
                </c:pt>
                <c:pt idx="17">
                  <c:v>VI LO Łódź (18)</c:v>
                </c:pt>
                <c:pt idx="18">
                  <c:v>XI LO Łódź (44)</c:v>
                </c:pt>
                <c:pt idx="19">
                  <c:v>XII LO Łódź (15)</c:v>
                </c:pt>
              </c:strCache>
            </c:strRef>
          </c:cat>
          <c:val>
            <c:numRef>
              <c:f>'JĘZYK POLSKI_PR'!$H$3:$H$22</c:f>
              <c:numCache>
                <c:formatCode>0.0</c:formatCode>
                <c:ptCount val="20"/>
                <c:pt idx="0">
                  <c:v>78.625</c:v>
                </c:pt>
                <c:pt idx="1">
                  <c:v>78.428571428571431</c:v>
                </c:pt>
                <c:pt idx="2">
                  <c:v>74.599999999999994</c:v>
                </c:pt>
                <c:pt idx="3">
                  <c:v>74.553571428571431</c:v>
                </c:pt>
                <c:pt idx="4">
                  <c:v>74.41463414634147</c:v>
                </c:pt>
                <c:pt idx="5">
                  <c:v>73.5</c:v>
                </c:pt>
                <c:pt idx="6">
                  <c:v>73.291666666666671</c:v>
                </c:pt>
                <c:pt idx="7">
                  <c:v>71.611111111111114</c:v>
                </c:pt>
                <c:pt idx="8">
                  <c:v>70.023255813953483</c:v>
                </c:pt>
                <c:pt idx="9">
                  <c:v>68.871794871794876</c:v>
                </c:pt>
                <c:pt idx="10">
                  <c:v>68.567567567567565</c:v>
                </c:pt>
                <c:pt idx="11">
                  <c:v>68</c:v>
                </c:pt>
                <c:pt idx="12">
                  <c:v>67.428571428571431</c:v>
                </c:pt>
                <c:pt idx="13">
                  <c:v>64.650000000000006</c:v>
                </c:pt>
                <c:pt idx="14">
                  <c:v>63.25</c:v>
                </c:pt>
                <c:pt idx="15">
                  <c:v>62.852941176470587</c:v>
                </c:pt>
                <c:pt idx="16">
                  <c:v>62.432432432432435</c:v>
                </c:pt>
                <c:pt idx="17">
                  <c:v>62.055555555555557</c:v>
                </c:pt>
                <c:pt idx="18">
                  <c:v>61.727272727272727</c:v>
                </c:pt>
                <c:pt idx="19">
                  <c:v>61.133333333333333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600-4C6C-87E6-119F92740A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74156672"/>
        <c:axId val="74162560"/>
      </c:barChart>
      <c:catAx>
        <c:axId val="74156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prstClr val="black"/>
            </a:solidFill>
          </a:ln>
        </c:spPr>
        <c:txPr>
          <a:bodyPr rot="-2700000"/>
          <a:lstStyle/>
          <a:p>
            <a:pPr>
              <a:defRPr sz="1400" b="1"/>
            </a:pPr>
            <a:endParaRPr lang="pl-PL"/>
          </a:p>
        </c:txPr>
        <c:crossAx val="74162560"/>
        <c:crosses val="autoZero"/>
        <c:auto val="1"/>
        <c:lblAlgn val="ctr"/>
        <c:lblOffset val="100"/>
        <c:noMultiLvlLbl val="0"/>
      </c:catAx>
      <c:valAx>
        <c:axId val="74162560"/>
        <c:scaling>
          <c:orientation val="minMax"/>
          <c:min val="50"/>
        </c:scaling>
        <c:delete val="0"/>
        <c:axPos val="l"/>
        <c:majorGridlines>
          <c:spPr>
            <a:ln>
              <a:solidFill>
                <a:prstClr val="black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solidFill>
              <a:prstClr val="black"/>
            </a:solidFill>
          </a:ln>
        </c:spPr>
        <c:txPr>
          <a:bodyPr/>
          <a:lstStyle/>
          <a:p>
            <a:pPr>
              <a:defRPr sz="1400" b="1"/>
            </a:pPr>
            <a:endParaRPr lang="pl-PL"/>
          </a:p>
        </c:txPr>
        <c:crossAx val="74156672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  <a:ln>
          <a:solidFill>
            <a:prstClr val="black"/>
          </a:solidFill>
        </a:ln>
      </c:spPr>
    </c:plotArea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  <a:ln>
      <a:solidFill>
        <a:prstClr val="black"/>
      </a:solidFill>
    </a:ln>
  </c:sp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pl-PL" sz="2400" dirty="0"/>
              <a:t>Poziom rozszerzony   (zdawało  </a:t>
            </a:r>
            <a:r>
              <a:rPr lang="pl-PL" sz="2400" dirty="0" smtClean="0"/>
              <a:t>61 </a:t>
            </a:r>
            <a:r>
              <a:rPr lang="pl-PL" sz="2400" dirty="0"/>
              <a:t>uczniów)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99FF"/>
              </a:solidFill>
              <a:ln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B3F-44D1-9EE5-DBE36F6A602D}"/>
              </c:ext>
            </c:extLst>
          </c:dPt>
          <c:dLbls>
            <c:dLbl>
              <c:idx val="0"/>
              <c:layout>
                <c:manualLayout>
                  <c:x val="0"/>
                  <c:y val="0.29192208540698278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70,7%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B3F-44D1-9EE5-DBE36F6A602D}"/>
                </c:ext>
              </c:extLst>
            </c:dLbl>
            <c:dLbl>
              <c:idx val="1"/>
              <c:layout>
                <c:manualLayout>
                  <c:x val="2.3350846468184472E-3"/>
                  <c:y val="0.2268582406580620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AB3F-44D1-9EE5-DBE36F6A60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4000" b="1">
                    <a:solidFill>
                      <a:srgbClr val="FF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(geografia!$C$39,geografia!$C$41)</c:f>
              <c:strCache>
                <c:ptCount val="2"/>
                <c:pt idx="0">
                  <c:v>XII LO</c:v>
                </c:pt>
                <c:pt idx="1">
                  <c:v>LO w woj. łódzkim</c:v>
                </c:pt>
              </c:strCache>
            </c:strRef>
          </c:cat>
          <c:val>
            <c:numRef>
              <c:f>(geografia!$E$39,geografia!$E$41)</c:f>
              <c:numCache>
                <c:formatCode>0%</c:formatCode>
                <c:ptCount val="2"/>
                <c:pt idx="0" formatCode="0.00%">
                  <c:v>0.70699999999999996</c:v>
                </c:pt>
                <c:pt idx="1">
                  <c:v>0.47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B3F-44D1-9EE5-DBE36F6A60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4"/>
        <c:axId val="78831616"/>
        <c:axId val="78833152"/>
      </c:barChart>
      <c:catAx>
        <c:axId val="78831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905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2400" b="1"/>
            </a:pPr>
            <a:endParaRPr lang="pl-PL"/>
          </a:p>
        </c:txPr>
        <c:crossAx val="78833152"/>
        <c:crosses val="autoZero"/>
        <c:auto val="1"/>
        <c:lblAlgn val="ctr"/>
        <c:lblOffset val="100"/>
        <c:noMultiLvlLbl val="0"/>
      </c:catAx>
      <c:valAx>
        <c:axId val="78833152"/>
        <c:scaling>
          <c:orientation val="minMax"/>
          <c:min val="0"/>
        </c:scaling>
        <c:delete val="0"/>
        <c:axPos val="l"/>
        <c:majorGridlines>
          <c:spPr>
            <a:ln>
              <a:solidFill>
                <a:sysClr val="windowText" lastClr="000000"/>
              </a:solidFill>
            </a:ln>
          </c:spPr>
        </c:majorGridlines>
        <c:numFmt formatCode="0%" sourceLinked="0"/>
        <c:majorTickMark val="out"/>
        <c:minorTickMark val="none"/>
        <c:tickLblPos val="nextTo"/>
        <c:spPr>
          <a:ln w="1905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2000" b="1"/>
            </a:pPr>
            <a:endParaRPr lang="pl-PL"/>
          </a:p>
        </c:txPr>
        <c:crossAx val="78831616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  <a:ln>
      <a:solidFill>
        <a:sysClr val="windowText" lastClr="000000"/>
      </a:solidFill>
    </a:ln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solidFill>
                <a:schemeClr val="tx1"/>
              </a:solidFill>
            </a:ln>
          </c:spPr>
          <c:invertIfNegative val="0"/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4F2-44EF-81CE-4AEDC1C2A2C4}"/>
              </c:ext>
            </c:extLst>
          </c:dPt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4F2-44EF-81CE-4AEDC1C2A2C4}"/>
              </c:ext>
            </c:extLst>
          </c:dPt>
          <c:dPt>
            <c:idx val="18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9-24F2-44EF-81CE-4AEDC1C2A2C4}"/>
              </c:ext>
            </c:extLst>
          </c:dPt>
          <c:dPt>
            <c:idx val="2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24F2-44EF-81CE-4AEDC1C2A2C4}"/>
              </c:ext>
            </c:extLst>
          </c:dPt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4F2-44EF-81CE-4AEDC1C2A2C4}"/>
              </c:ext>
            </c:extLst>
          </c:dPt>
          <c:dPt>
            <c:idx val="2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24F2-44EF-81CE-4AEDC1C2A2C4}"/>
              </c:ext>
            </c:extLst>
          </c:dPt>
          <c:dPt>
            <c:idx val="39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24F2-44EF-81CE-4AEDC1C2A2C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2000" b="1">
                    <a:solidFill>
                      <a:srgbClr val="C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J.POLSKI_PP!$B$3:$B$31</c:f>
              <c:strCache>
                <c:ptCount val="29"/>
                <c:pt idx="0">
                  <c:v>PLO PŁ (110)</c:v>
                </c:pt>
                <c:pt idx="1">
                  <c:v>XIII LO Łódź (91)</c:v>
                </c:pt>
                <c:pt idx="2">
                  <c:v>PIJARSKIE LO Łowicz (67)</c:v>
                </c:pt>
                <c:pt idx="3">
                  <c:v>PLO UŁ (114)</c:v>
                </c:pt>
                <c:pt idx="4">
                  <c:v>II LO Tomaszów Maz. (114)</c:v>
                </c:pt>
                <c:pt idx="5">
                  <c:v>LO Wieruszów (33)</c:v>
                </c:pt>
                <c:pt idx="6">
                  <c:v>II LO Łęczyca (32)</c:v>
                </c:pt>
                <c:pt idx="7">
                  <c:v>AKADEMICKIE LO Kutno (13)</c:v>
                </c:pt>
                <c:pt idx="8">
                  <c:v>III LO Piotrków Tryb. (131)</c:v>
                </c:pt>
                <c:pt idx="9">
                  <c:v>XXXIII LO Łódź (128)</c:v>
                </c:pt>
                <c:pt idx="10">
                  <c:v>I LO Piotrków Tryb. (137)</c:v>
                </c:pt>
                <c:pt idx="11">
                  <c:v>XXXI LO Łódź (127)</c:v>
                </c:pt>
                <c:pt idx="12">
                  <c:v>III LO Łódź (125)</c:v>
                </c:pt>
                <c:pt idx="13">
                  <c:v>KLASYCZNE LO Skierniewice (47)</c:v>
                </c:pt>
                <c:pt idx="14">
                  <c:v>VIII LO Łódź (127)</c:v>
                </c:pt>
                <c:pt idx="15">
                  <c:v>XXVI LO Łódź (164)</c:v>
                </c:pt>
                <c:pt idx="16">
                  <c:v>I LO w ZSO Ozorków (92)</c:v>
                </c:pt>
                <c:pt idx="17">
                  <c:v>II LO Łódź (112)</c:v>
                </c:pt>
                <c:pt idx="18">
                  <c:v>XXI LO Łódź (96)</c:v>
                </c:pt>
                <c:pt idx="19">
                  <c:v>I LO Łódź (88)</c:v>
                </c:pt>
                <c:pt idx="20">
                  <c:v>I LO Kutno (122)</c:v>
                </c:pt>
                <c:pt idx="21">
                  <c:v>II LO Łowicz (95)</c:v>
                </c:pt>
                <c:pt idx="22">
                  <c:v>I LO Radomsko (125)</c:v>
                </c:pt>
                <c:pt idx="23">
                  <c:v>XI LO Łódź (133)</c:v>
                </c:pt>
                <c:pt idx="24">
                  <c:v>LO Kleszczów (39)</c:v>
                </c:pt>
                <c:pt idx="25">
                  <c:v>XV LO Łódź (91)</c:v>
                </c:pt>
                <c:pt idx="26">
                  <c:v>XVIII LO Łódź (60)</c:v>
                </c:pt>
                <c:pt idx="27">
                  <c:v>IV LO Piotrków Tryb. (75)</c:v>
                </c:pt>
                <c:pt idx="28">
                  <c:v>XII LO Łódź (98)</c:v>
                </c:pt>
              </c:strCache>
            </c:strRef>
          </c:cat>
          <c:val>
            <c:numRef>
              <c:f>J.POLSKI_PP!$D$3:$D$31</c:f>
              <c:numCache>
                <c:formatCode>0.0</c:formatCode>
                <c:ptCount val="29"/>
                <c:pt idx="0">
                  <c:v>72.190909090909088</c:v>
                </c:pt>
                <c:pt idx="1">
                  <c:v>68.736263736263737</c:v>
                </c:pt>
                <c:pt idx="2">
                  <c:v>68.552238805970148</c:v>
                </c:pt>
                <c:pt idx="3">
                  <c:v>67.964912280701753</c:v>
                </c:pt>
                <c:pt idx="4">
                  <c:v>67.10526315789474</c:v>
                </c:pt>
                <c:pt idx="5">
                  <c:v>67.090909090909093</c:v>
                </c:pt>
                <c:pt idx="6">
                  <c:v>66.96875</c:v>
                </c:pt>
                <c:pt idx="7">
                  <c:v>66.461538461538467</c:v>
                </c:pt>
                <c:pt idx="8">
                  <c:v>65.725190839694662</c:v>
                </c:pt>
                <c:pt idx="9">
                  <c:v>65.6953125</c:v>
                </c:pt>
                <c:pt idx="10">
                  <c:v>65.430656934306569</c:v>
                </c:pt>
                <c:pt idx="11">
                  <c:v>65.338582677165348</c:v>
                </c:pt>
                <c:pt idx="12">
                  <c:v>65.103999999999999</c:v>
                </c:pt>
                <c:pt idx="13">
                  <c:v>65.063829787234042</c:v>
                </c:pt>
                <c:pt idx="14">
                  <c:v>64.833333333333329</c:v>
                </c:pt>
                <c:pt idx="15">
                  <c:v>64.768292682926827</c:v>
                </c:pt>
                <c:pt idx="16">
                  <c:v>64.304347826086953</c:v>
                </c:pt>
                <c:pt idx="17">
                  <c:v>64.044642857142861</c:v>
                </c:pt>
                <c:pt idx="18">
                  <c:v>63.864583333333336</c:v>
                </c:pt>
                <c:pt idx="19">
                  <c:v>63.465909090909093</c:v>
                </c:pt>
                <c:pt idx="20">
                  <c:v>63.344262295081968</c:v>
                </c:pt>
                <c:pt idx="21">
                  <c:v>63.10526315789474</c:v>
                </c:pt>
                <c:pt idx="22">
                  <c:v>63.072000000000003</c:v>
                </c:pt>
                <c:pt idx="23">
                  <c:v>62.669172932330824</c:v>
                </c:pt>
                <c:pt idx="24">
                  <c:v>62.435897435897438</c:v>
                </c:pt>
                <c:pt idx="25">
                  <c:v>61.747252747252745</c:v>
                </c:pt>
                <c:pt idx="26">
                  <c:v>60.866666666666667</c:v>
                </c:pt>
                <c:pt idx="27">
                  <c:v>60.706666666666663</c:v>
                </c:pt>
                <c:pt idx="28">
                  <c:v>60.673469387755105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4F2-44EF-81CE-4AEDC1C2A2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65135360"/>
        <c:axId val="65136896"/>
      </c:barChart>
      <c:catAx>
        <c:axId val="651353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prstClr val="black"/>
            </a:solidFill>
          </a:ln>
        </c:spPr>
        <c:txPr>
          <a:bodyPr/>
          <a:lstStyle/>
          <a:p>
            <a:pPr>
              <a:defRPr sz="1200" b="1"/>
            </a:pPr>
            <a:endParaRPr lang="pl-PL"/>
          </a:p>
        </c:txPr>
        <c:crossAx val="65136896"/>
        <c:crosses val="autoZero"/>
        <c:auto val="1"/>
        <c:lblAlgn val="ctr"/>
        <c:lblOffset val="100"/>
        <c:noMultiLvlLbl val="0"/>
      </c:catAx>
      <c:valAx>
        <c:axId val="65136896"/>
        <c:scaling>
          <c:orientation val="minMax"/>
          <c:min val="50"/>
        </c:scaling>
        <c:delete val="0"/>
        <c:axPos val="l"/>
        <c:majorGridlines>
          <c:spPr>
            <a:ln>
              <a:solidFill>
                <a:prstClr val="black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solidFill>
              <a:prstClr val="black"/>
            </a:solidFill>
          </a:ln>
        </c:spPr>
        <c:txPr>
          <a:bodyPr/>
          <a:lstStyle/>
          <a:p>
            <a:pPr>
              <a:defRPr sz="2000" b="1"/>
            </a:pPr>
            <a:endParaRPr lang="pl-PL"/>
          </a:p>
        </c:txPr>
        <c:crossAx val="65135360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  <a:ln>
          <a:solidFill>
            <a:prstClr val="black"/>
          </a:solidFill>
        </a:ln>
      </c:spPr>
    </c:plotArea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  <a:ln>
      <a:solidFill>
        <a:prstClr val="black"/>
      </a:solidFill>
    </a:ln>
  </c:sp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pl-PL" sz="2000"/>
              <a:t>Poziom rozszerzony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2"/>
            <c:invertIfNegative val="0"/>
            <c:bubble3D val="0"/>
            <c:spPr>
              <a:solidFill>
                <a:srgbClr val="00B0F0"/>
              </a:solidFill>
              <a:ln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81E-4F3D-8E84-48693D013192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A81E-4F3D-8E84-48693D013192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A81E-4F3D-8E84-48693D013192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A81E-4F3D-8E84-48693D01319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2000" b="1">
                    <a:solidFill>
                      <a:srgbClr val="FF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GEOGRAFIA_PR!$B$3:$B$19</c:f>
              <c:strCache>
                <c:ptCount val="17"/>
                <c:pt idx="0">
                  <c:v>PLO UŁ (11)</c:v>
                </c:pt>
                <c:pt idx="1">
                  <c:v>XXXI LO Łódź (27)</c:v>
                </c:pt>
                <c:pt idx="2">
                  <c:v>XXI LO Łódź (50)</c:v>
                </c:pt>
                <c:pt idx="3">
                  <c:v>I LO Piotrków Tryb. (15)</c:v>
                </c:pt>
                <c:pt idx="4">
                  <c:v>PLO PŁ (5)</c:v>
                </c:pt>
                <c:pt idx="5">
                  <c:v>III LO Piotrków Tryb. (9)</c:v>
                </c:pt>
                <c:pt idx="6">
                  <c:v>XXVI LO Łódź (14)</c:v>
                </c:pt>
                <c:pt idx="7">
                  <c:v>SAMORZ. LO Opoczno (45)</c:v>
                </c:pt>
                <c:pt idx="8">
                  <c:v>KLASYCZNE LO Skierniewice (12)</c:v>
                </c:pt>
                <c:pt idx="9">
                  <c:v>I LO Łowicz (13)</c:v>
                </c:pt>
                <c:pt idx="10">
                  <c:v>II LO Wieluń (39)</c:v>
                </c:pt>
                <c:pt idx="11">
                  <c:v>I LO Kutno (27)</c:v>
                </c:pt>
                <c:pt idx="12">
                  <c:v>XIII LO Łódź (14)</c:v>
                </c:pt>
                <c:pt idx="13">
                  <c:v>III LO Łódź (36)</c:v>
                </c:pt>
                <c:pt idx="14">
                  <c:v>LO Poddębice (5)</c:v>
                </c:pt>
                <c:pt idx="15">
                  <c:v>PIJARSKIE LO Łowicz (12)</c:v>
                </c:pt>
                <c:pt idx="16">
                  <c:v>XXXIII LO Łódź (40)</c:v>
                </c:pt>
              </c:strCache>
            </c:strRef>
          </c:cat>
          <c:val>
            <c:numRef>
              <c:f>GEOGRAFIA_PR!$D$3:$D$19</c:f>
              <c:numCache>
                <c:formatCode>0.0</c:formatCode>
                <c:ptCount val="17"/>
                <c:pt idx="0">
                  <c:v>77.909090909090907</c:v>
                </c:pt>
                <c:pt idx="1">
                  <c:v>72.555555555555557</c:v>
                </c:pt>
                <c:pt idx="2">
                  <c:v>70.680000000000007</c:v>
                </c:pt>
                <c:pt idx="3">
                  <c:v>70.400000000000006</c:v>
                </c:pt>
                <c:pt idx="4">
                  <c:v>68.8</c:v>
                </c:pt>
                <c:pt idx="5">
                  <c:v>68.222222222222229</c:v>
                </c:pt>
                <c:pt idx="6">
                  <c:v>66.5</c:v>
                </c:pt>
                <c:pt idx="7">
                  <c:v>65.111111111111114</c:v>
                </c:pt>
                <c:pt idx="8">
                  <c:v>64.25</c:v>
                </c:pt>
                <c:pt idx="9">
                  <c:v>64.15384615384616</c:v>
                </c:pt>
                <c:pt idx="10">
                  <c:v>63.743589743589745</c:v>
                </c:pt>
                <c:pt idx="11">
                  <c:v>63.74074074074074</c:v>
                </c:pt>
                <c:pt idx="12">
                  <c:v>63.571428571428569</c:v>
                </c:pt>
                <c:pt idx="13">
                  <c:v>63.333333333333336</c:v>
                </c:pt>
                <c:pt idx="14">
                  <c:v>62.6</c:v>
                </c:pt>
                <c:pt idx="15">
                  <c:v>61.75</c:v>
                </c:pt>
                <c:pt idx="16">
                  <c:v>60.975000000000001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81E-4F3D-8E84-48693D0131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66196224"/>
        <c:axId val="66197760"/>
      </c:barChart>
      <c:catAx>
        <c:axId val="66196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1200" b="1"/>
            </a:pPr>
            <a:endParaRPr lang="pl-PL"/>
          </a:p>
        </c:txPr>
        <c:crossAx val="66197760"/>
        <c:crosses val="autoZero"/>
        <c:auto val="1"/>
        <c:lblAlgn val="ctr"/>
        <c:lblOffset val="100"/>
        <c:noMultiLvlLbl val="0"/>
      </c:catAx>
      <c:valAx>
        <c:axId val="66197760"/>
        <c:scaling>
          <c:orientation val="minMax"/>
          <c:min val="40"/>
        </c:scaling>
        <c:delete val="0"/>
        <c:axPos val="l"/>
        <c:majorGridlines>
          <c:spPr>
            <a:ln>
              <a:solidFill>
                <a:sysClr val="windowText" lastClr="000000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2000" b="1"/>
            </a:pPr>
            <a:endParaRPr lang="pl-PL"/>
          </a:p>
        </c:txPr>
        <c:crossAx val="66196224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  <a:ln>
      <a:solidFill>
        <a:sysClr val="windowText" lastClr="000000"/>
      </a:solidFill>
    </a:ln>
  </c:sp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pl-PL" sz="2400" dirty="0"/>
              <a:t>Poziom rozszerzony   (zdawało  </a:t>
            </a:r>
            <a:r>
              <a:rPr lang="pl-PL" sz="2400" dirty="0" smtClean="0"/>
              <a:t>30 </a:t>
            </a:r>
            <a:r>
              <a:rPr lang="pl-PL" sz="2400" dirty="0"/>
              <a:t>uczniów)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8000"/>
              </a:solidFill>
              <a:ln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0E7E-40E6-9A75-401FDC8723F6}"/>
              </c:ext>
            </c:extLst>
          </c:dPt>
          <c:dLbls>
            <c:dLbl>
              <c:idx val="0"/>
              <c:layout>
                <c:manualLayout>
                  <c:x val="-2.3350846468184472E-3"/>
                  <c:y val="0.2888888888888959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E7E-40E6-9A75-401FDC8723F6}"/>
                </c:ext>
              </c:extLst>
            </c:dLbl>
            <c:dLbl>
              <c:idx val="1"/>
              <c:layout>
                <c:manualLayout>
                  <c:x val="0"/>
                  <c:y val="0.2775027794014833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E7E-40E6-9A75-401FDC8723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4000" b="1">
                    <a:solidFill>
                      <a:srgbClr val="FF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(biologia!$C$26,biologia!$C$28)</c:f>
              <c:strCache>
                <c:ptCount val="2"/>
                <c:pt idx="0">
                  <c:v>XXI LO</c:v>
                </c:pt>
                <c:pt idx="1">
                  <c:v>LO w woj. łódzkim</c:v>
                </c:pt>
              </c:strCache>
            </c:strRef>
          </c:cat>
          <c:val>
            <c:numRef>
              <c:f>(biologia!$E$26,biologia!$E$28)</c:f>
              <c:numCache>
                <c:formatCode>0%</c:formatCode>
                <c:ptCount val="2"/>
                <c:pt idx="0" formatCode="0.0%">
                  <c:v>0.67300000000000004</c:v>
                </c:pt>
                <c:pt idx="1">
                  <c:v>0.46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E7E-40E6-9A75-401FDC8723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4"/>
        <c:axId val="78663680"/>
        <c:axId val="78665216"/>
      </c:barChart>
      <c:catAx>
        <c:axId val="786636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905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2400" b="1"/>
            </a:pPr>
            <a:endParaRPr lang="pl-PL"/>
          </a:p>
        </c:txPr>
        <c:crossAx val="78665216"/>
        <c:crosses val="autoZero"/>
        <c:auto val="1"/>
        <c:lblAlgn val="ctr"/>
        <c:lblOffset val="100"/>
        <c:noMultiLvlLbl val="0"/>
      </c:catAx>
      <c:valAx>
        <c:axId val="78665216"/>
        <c:scaling>
          <c:orientation val="minMax"/>
          <c:min val="0"/>
        </c:scaling>
        <c:delete val="0"/>
        <c:axPos val="l"/>
        <c:majorGridlines>
          <c:spPr>
            <a:ln>
              <a:solidFill>
                <a:sysClr val="windowText" lastClr="000000"/>
              </a:solidFill>
            </a:ln>
          </c:spPr>
        </c:majorGridlines>
        <c:numFmt formatCode="0%" sourceLinked="0"/>
        <c:majorTickMark val="out"/>
        <c:minorTickMark val="none"/>
        <c:tickLblPos val="nextTo"/>
        <c:spPr>
          <a:ln w="1905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2000" b="1"/>
            </a:pPr>
            <a:endParaRPr lang="pl-PL"/>
          </a:p>
        </c:txPr>
        <c:crossAx val="78663680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  <a:ln>
      <a:solidFill>
        <a:sysClr val="windowText" lastClr="000000"/>
      </a:solidFill>
    </a:ln>
  </c:sp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pl-PL" sz="2000"/>
              <a:t>Poziom rozszerzony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1759-4339-89E3-1D2A354E3B15}"/>
              </c:ext>
            </c:extLst>
          </c:dPt>
          <c:dPt>
            <c:idx val="9"/>
            <c:invertIfNegative val="0"/>
            <c:bubble3D val="0"/>
            <c:spPr>
              <a:solidFill>
                <a:srgbClr val="008000"/>
              </a:solidFill>
              <a:ln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82B9-42E8-B943-12FBC8509459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759-4339-89E3-1D2A354E3B15}"/>
              </c:ext>
            </c:extLst>
          </c:dPt>
          <c:dPt>
            <c:idx val="1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1759-4339-89E3-1D2A354E3B15}"/>
              </c:ext>
            </c:extLst>
          </c:dPt>
          <c:dPt>
            <c:idx val="2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1759-4339-89E3-1D2A354E3B1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2000" b="1">
                    <a:solidFill>
                      <a:srgbClr val="FF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BIOLOGIA_PR!$B$3:$B$25</c:f>
              <c:strCache>
                <c:ptCount val="23"/>
                <c:pt idx="0">
                  <c:v>I LO Łódź (24)</c:v>
                </c:pt>
                <c:pt idx="1">
                  <c:v>PLO PŁ (28)</c:v>
                </c:pt>
                <c:pt idx="2">
                  <c:v>AKADEMICKIE LO Kutno (11)</c:v>
                </c:pt>
                <c:pt idx="3">
                  <c:v>I LO Piotrków Tryb. (36)</c:v>
                </c:pt>
                <c:pt idx="4">
                  <c:v>II LO Tomaszów Maz. (33)</c:v>
                </c:pt>
                <c:pt idx="5">
                  <c:v>PLO UŁ (47)</c:v>
                </c:pt>
                <c:pt idx="6">
                  <c:v>KLASYCZNE LO Skierniewice (17)</c:v>
                </c:pt>
                <c:pt idx="7">
                  <c:v>XXXI LO Łódź (17)</c:v>
                </c:pt>
                <c:pt idx="8">
                  <c:v>PRYWATNE LO NOW. EDUKACJA Łódź (9)</c:v>
                </c:pt>
                <c:pt idx="9">
                  <c:v>XXI LO Łódź (25)</c:v>
                </c:pt>
                <c:pt idx="10">
                  <c:v>XXVI LO Łódź (57)</c:v>
                </c:pt>
                <c:pt idx="11">
                  <c:v>III LO Łódź (26)</c:v>
                </c:pt>
                <c:pt idx="12">
                  <c:v>PIJARSKIE LO Łowicz (15)</c:v>
                </c:pt>
                <c:pt idx="13">
                  <c:v>II LO Kutno (7)</c:v>
                </c:pt>
                <c:pt idx="14">
                  <c:v>LO THOMAS Tomaszów Maz. (6)</c:v>
                </c:pt>
                <c:pt idx="15">
                  <c:v>XXV LO Łódź (25)</c:v>
                </c:pt>
                <c:pt idx="16">
                  <c:v>I LO Łowicz (28)</c:v>
                </c:pt>
                <c:pt idx="17">
                  <c:v>I LO Kutno (23)</c:v>
                </c:pt>
                <c:pt idx="18">
                  <c:v>II LO Łódź (22)</c:v>
                </c:pt>
                <c:pt idx="19">
                  <c:v>I LO Wieluń (63)</c:v>
                </c:pt>
                <c:pt idx="20">
                  <c:v>LO Skierniewice (43)</c:v>
                </c:pt>
                <c:pt idx="21">
                  <c:v>I LO Bełchatów (26)</c:v>
                </c:pt>
                <c:pt idx="22">
                  <c:v>XII LO Łódź (17)</c:v>
                </c:pt>
              </c:strCache>
            </c:strRef>
          </c:cat>
          <c:val>
            <c:numRef>
              <c:f>BIOLOGIA_PR!$D$3:$D$25</c:f>
              <c:numCache>
                <c:formatCode>0.0</c:formatCode>
                <c:ptCount val="23"/>
                <c:pt idx="0">
                  <c:v>86.291666666666671</c:v>
                </c:pt>
                <c:pt idx="1">
                  <c:v>80.321428571428569</c:v>
                </c:pt>
                <c:pt idx="2">
                  <c:v>74</c:v>
                </c:pt>
                <c:pt idx="3">
                  <c:v>73.111111111111114</c:v>
                </c:pt>
                <c:pt idx="4">
                  <c:v>71.666666666666671</c:v>
                </c:pt>
                <c:pt idx="5">
                  <c:v>71.510638297872347</c:v>
                </c:pt>
                <c:pt idx="6">
                  <c:v>69.529411764705884</c:v>
                </c:pt>
                <c:pt idx="7">
                  <c:v>67.952380952380949</c:v>
                </c:pt>
                <c:pt idx="8">
                  <c:v>67.444444444444443</c:v>
                </c:pt>
                <c:pt idx="9">
                  <c:v>67.319999999999993</c:v>
                </c:pt>
                <c:pt idx="10">
                  <c:v>66.175438596491233</c:v>
                </c:pt>
                <c:pt idx="11">
                  <c:v>65.230769230769226</c:v>
                </c:pt>
                <c:pt idx="12">
                  <c:v>65.066666666666663</c:v>
                </c:pt>
                <c:pt idx="13">
                  <c:v>64.571428571428569</c:v>
                </c:pt>
                <c:pt idx="14">
                  <c:v>61.5</c:v>
                </c:pt>
                <c:pt idx="15">
                  <c:v>60.76</c:v>
                </c:pt>
                <c:pt idx="16">
                  <c:v>60.75</c:v>
                </c:pt>
                <c:pt idx="17">
                  <c:v>60.347826086956523</c:v>
                </c:pt>
                <c:pt idx="18">
                  <c:v>59.863636363636367</c:v>
                </c:pt>
                <c:pt idx="19">
                  <c:v>59.682539682539684</c:v>
                </c:pt>
                <c:pt idx="20">
                  <c:v>59.441860465116278</c:v>
                </c:pt>
                <c:pt idx="21">
                  <c:v>58.884615384615387</c:v>
                </c:pt>
                <c:pt idx="22">
                  <c:v>58.764705882352942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759-4339-89E3-1D2A354E3B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66140416"/>
        <c:axId val="66154496"/>
      </c:barChart>
      <c:catAx>
        <c:axId val="661404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1200" b="1"/>
            </a:pPr>
            <a:endParaRPr lang="pl-PL"/>
          </a:p>
        </c:txPr>
        <c:crossAx val="66154496"/>
        <c:crosses val="autoZero"/>
        <c:auto val="1"/>
        <c:lblAlgn val="ctr"/>
        <c:lblOffset val="100"/>
        <c:noMultiLvlLbl val="0"/>
      </c:catAx>
      <c:valAx>
        <c:axId val="66154496"/>
        <c:scaling>
          <c:orientation val="minMax"/>
          <c:min val="30"/>
        </c:scaling>
        <c:delete val="0"/>
        <c:axPos val="l"/>
        <c:majorGridlines>
          <c:spPr>
            <a:ln>
              <a:solidFill>
                <a:sysClr val="windowText" lastClr="000000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2000" b="1"/>
            </a:pPr>
            <a:endParaRPr lang="pl-PL"/>
          </a:p>
        </c:txPr>
        <c:crossAx val="66140416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  <a:ln>
      <a:solidFill>
        <a:sysClr val="windowText" lastClr="000000"/>
      </a:solidFill>
    </a:ln>
  </c:sp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pl-PL" sz="2000"/>
              <a:t>Poziom rozszerzony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5.2869203849518813E-2"/>
          <c:y val="0.1032763436939058"/>
          <c:w val="0.9318530183727034"/>
          <c:h val="0.4386466229301573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5"/>
            <c:invertIfNegative val="0"/>
            <c:bubble3D val="0"/>
            <c:spPr>
              <a:solidFill>
                <a:srgbClr val="008000"/>
              </a:solidFill>
              <a:ln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6-4523-4B50-8669-3313A107C201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542-4E70-98B5-ACFC9802BB1C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542-4E70-98B5-ACFC9802BB1C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3542-4E70-98B5-ACFC9802BB1C}"/>
              </c:ext>
            </c:extLst>
          </c:dPt>
          <c:dPt>
            <c:idx val="13"/>
            <c:invertIfNegative val="0"/>
            <c:bubble3D val="0"/>
            <c:spPr>
              <a:solidFill>
                <a:srgbClr val="006600"/>
              </a:solidFill>
              <a:ln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3542-4E70-98B5-ACFC9802BB1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2000" b="1">
                    <a:solidFill>
                      <a:srgbClr val="FF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BIOLOGIA_PR!$C$3:$C$13</c:f>
              <c:strCache>
                <c:ptCount val="11"/>
                <c:pt idx="0">
                  <c:v>I LO Łódź (24)</c:v>
                </c:pt>
                <c:pt idx="1">
                  <c:v>PLO PŁ (28)</c:v>
                </c:pt>
                <c:pt idx="2">
                  <c:v>PLO UŁ (47)</c:v>
                </c:pt>
                <c:pt idx="3">
                  <c:v>XXXI LO Łódź (17)</c:v>
                </c:pt>
                <c:pt idx="4">
                  <c:v>PRYWATNE LO NOW. EDUKACJA Łódź (9)</c:v>
                </c:pt>
                <c:pt idx="5">
                  <c:v>XXI LO Łódź (25)</c:v>
                </c:pt>
                <c:pt idx="6">
                  <c:v>XXVI LO Łódź (57)</c:v>
                </c:pt>
                <c:pt idx="7">
                  <c:v>III LO Łódź (26)</c:v>
                </c:pt>
                <c:pt idx="8">
                  <c:v>XXV LO Łódź (25)</c:v>
                </c:pt>
                <c:pt idx="9">
                  <c:v>II LO Łódź (22)</c:v>
                </c:pt>
                <c:pt idx="10">
                  <c:v>XII LO Łódź (17)</c:v>
                </c:pt>
              </c:strCache>
            </c:strRef>
          </c:cat>
          <c:val>
            <c:numRef>
              <c:f>BIOLOGIA_PR!$H$3:$H$13</c:f>
              <c:numCache>
                <c:formatCode>0.0</c:formatCode>
                <c:ptCount val="11"/>
                <c:pt idx="0">
                  <c:v>86.291666666666671</c:v>
                </c:pt>
                <c:pt idx="1">
                  <c:v>80.321428571428569</c:v>
                </c:pt>
                <c:pt idx="2">
                  <c:v>71.510638297872347</c:v>
                </c:pt>
                <c:pt idx="3">
                  <c:v>67.952380952380949</c:v>
                </c:pt>
                <c:pt idx="4">
                  <c:v>67.444444444444443</c:v>
                </c:pt>
                <c:pt idx="5">
                  <c:v>67.319999999999993</c:v>
                </c:pt>
                <c:pt idx="6">
                  <c:v>66.175438596491233</c:v>
                </c:pt>
                <c:pt idx="7">
                  <c:v>65.230769230769226</c:v>
                </c:pt>
                <c:pt idx="8">
                  <c:v>60.76</c:v>
                </c:pt>
                <c:pt idx="9">
                  <c:v>59.863636363636367</c:v>
                </c:pt>
                <c:pt idx="10">
                  <c:v>58.764705882352942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542-4E70-98B5-ACFC9802BB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74416512"/>
        <c:axId val="74418048"/>
      </c:barChart>
      <c:catAx>
        <c:axId val="744165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1200" b="1"/>
            </a:pPr>
            <a:endParaRPr lang="pl-PL"/>
          </a:p>
        </c:txPr>
        <c:crossAx val="74418048"/>
        <c:crosses val="autoZero"/>
        <c:auto val="1"/>
        <c:lblAlgn val="ctr"/>
        <c:lblOffset val="100"/>
        <c:noMultiLvlLbl val="0"/>
      </c:catAx>
      <c:valAx>
        <c:axId val="74418048"/>
        <c:scaling>
          <c:orientation val="minMax"/>
          <c:min val="40"/>
        </c:scaling>
        <c:delete val="0"/>
        <c:axPos val="l"/>
        <c:majorGridlines>
          <c:spPr>
            <a:ln>
              <a:solidFill>
                <a:sysClr val="windowText" lastClr="000000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2000" b="1"/>
            </a:pPr>
            <a:endParaRPr lang="pl-PL"/>
          </a:p>
        </c:txPr>
        <c:crossAx val="74416512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  <a:ln>
      <a:solidFill>
        <a:sysClr val="windowText" lastClr="000000"/>
      </a:solidFill>
    </a:ln>
  </c:sp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pl-PL" sz="2400"/>
              <a:t>Poziom rozszerzony        (zdawało 21 uczniów)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ln>
              <a:solidFill>
                <a:srgbClr val="000000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660066"/>
              </a:solidFill>
              <a:ln>
                <a:solidFill>
                  <a:srgbClr val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EC3-425C-A858-4855406B714F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  <a:ln>
                <a:solidFill>
                  <a:srgbClr val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AEC3-425C-A858-4855406B714F}"/>
              </c:ext>
            </c:extLst>
          </c:dPt>
          <c:dLbls>
            <c:dLbl>
              <c:idx val="0"/>
              <c:layout>
                <c:manualLayout>
                  <c:x val="0"/>
                  <c:y val="0.341543255368940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EC3-425C-A858-4855406B714F}"/>
                </c:ext>
              </c:extLst>
            </c:dLbl>
            <c:dLbl>
              <c:idx val="1"/>
              <c:layout>
                <c:manualLayout>
                  <c:x val="0"/>
                  <c:y val="0.2408739292203856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EC3-425C-A858-4855406B71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4000" b="1">
                    <a:solidFill>
                      <a:srgbClr val="FFC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(chemia!$C$31,chemia!$C$33)</c:f>
              <c:strCache>
                <c:ptCount val="2"/>
                <c:pt idx="0">
                  <c:v>XXI LO</c:v>
                </c:pt>
                <c:pt idx="1">
                  <c:v>LO w woj. łódzkim</c:v>
                </c:pt>
              </c:strCache>
            </c:strRef>
          </c:cat>
          <c:val>
            <c:numRef>
              <c:f>(chemia!$E$31,chemia!$E$33)</c:f>
              <c:numCache>
                <c:formatCode>0%</c:formatCode>
                <c:ptCount val="2"/>
                <c:pt idx="0" formatCode="0.0%">
                  <c:v>0.59799999999999998</c:v>
                </c:pt>
                <c:pt idx="1">
                  <c:v>0.37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EC3-425C-A858-4855406B71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78278656"/>
        <c:axId val="78280192"/>
      </c:barChart>
      <c:catAx>
        <c:axId val="782786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19050">
            <a:solidFill>
              <a:srgbClr val="000000"/>
            </a:solidFill>
          </a:ln>
        </c:spPr>
        <c:txPr>
          <a:bodyPr/>
          <a:lstStyle/>
          <a:p>
            <a:pPr>
              <a:defRPr sz="2400" b="1"/>
            </a:pPr>
            <a:endParaRPr lang="pl-PL"/>
          </a:p>
        </c:txPr>
        <c:crossAx val="78280192"/>
        <c:crosses val="autoZero"/>
        <c:auto val="1"/>
        <c:lblAlgn val="ctr"/>
        <c:lblOffset val="100"/>
        <c:noMultiLvlLbl val="0"/>
      </c:catAx>
      <c:valAx>
        <c:axId val="78280192"/>
        <c:scaling>
          <c:orientation val="minMax"/>
          <c:min val="0"/>
        </c:scaling>
        <c:delete val="0"/>
        <c:axPos val="l"/>
        <c:majorGridlines>
          <c:spPr>
            <a:ln>
              <a:solidFill>
                <a:srgbClr val="000000"/>
              </a:solidFill>
            </a:ln>
          </c:spPr>
        </c:majorGridlines>
        <c:numFmt formatCode="0%" sourceLinked="0"/>
        <c:majorTickMark val="out"/>
        <c:minorTickMark val="none"/>
        <c:tickLblPos val="nextTo"/>
        <c:spPr>
          <a:ln w="19050">
            <a:solidFill>
              <a:srgbClr val="000000"/>
            </a:solidFill>
          </a:ln>
        </c:spPr>
        <c:txPr>
          <a:bodyPr/>
          <a:lstStyle/>
          <a:p>
            <a:pPr>
              <a:defRPr sz="2000" b="1"/>
            </a:pPr>
            <a:endParaRPr lang="pl-PL"/>
          </a:p>
        </c:txPr>
        <c:crossAx val="78278656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  <a:ln>
          <a:solidFill>
            <a:srgbClr val="000000"/>
          </a:solidFill>
        </a:ln>
      </c:spPr>
    </c:plotArea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  <a:ln>
      <a:solidFill>
        <a:srgbClr val="000000"/>
      </a:solidFill>
    </a:ln>
  </c:spPr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l-PL"/>
              <a:t>Poziom rozszerzony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2"/>
            <c:invertIfNegative val="0"/>
            <c:bubble3D val="0"/>
            <c:spPr>
              <a:solidFill>
                <a:srgbClr val="800080"/>
              </a:solidFill>
              <a:ln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B829-4DE4-91ED-04567875A7A2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9AC-48C4-8C11-B8082499BC5B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9AC-48C4-8C11-B8082499BC5B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9AC-48C4-8C11-B8082499BC5B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09AC-48C4-8C11-B8082499BC5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2000" b="1">
                    <a:solidFill>
                      <a:srgbClr val="FF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CHEMIA_PR!$B$3:$B$16</c:f>
              <c:strCache>
                <c:ptCount val="14"/>
                <c:pt idx="0">
                  <c:v>PLO PŁ (44)</c:v>
                </c:pt>
                <c:pt idx="1">
                  <c:v>I LO Łódź (52)</c:v>
                </c:pt>
                <c:pt idx="2">
                  <c:v>XXI LO Łódź (21)</c:v>
                </c:pt>
                <c:pt idx="3">
                  <c:v>XXVI LO Łódź (40)</c:v>
                </c:pt>
                <c:pt idx="4">
                  <c:v>PIJARSKIE LO Łowicz (11)</c:v>
                </c:pt>
                <c:pt idx="5">
                  <c:v>II LO Tomaszów Maz. (30)</c:v>
                </c:pt>
                <c:pt idx="6">
                  <c:v>III LO Łódź (26)</c:v>
                </c:pt>
                <c:pt idx="7">
                  <c:v>XII LO Łódź (17)</c:v>
                </c:pt>
                <c:pt idx="8">
                  <c:v>II LO Kutno (5)</c:v>
                </c:pt>
                <c:pt idx="9">
                  <c:v>KLASYCZNE LO Skierniewice (15)</c:v>
                </c:pt>
                <c:pt idx="10">
                  <c:v>III LO Piotrków Tryb. (19)</c:v>
                </c:pt>
                <c:pt idx="11">
                  <c:v>PLO UŁ (48)</c:v>
                </c:pt>
                <c:pt idx="12">
                  <c:v>XXXI LO Łódź (25)</c:v>
                </c:pt>
                <c:pt idx="13">
                  <c:v>I LO Piotrków Tryb. (34)</c:v>
                </c:pt>
              </c:strCache>
            </c:strRef>
          </c:cat>
          <c:val>
            <c:numRef>
              <c:f>CHEMIA_PR!$D$3:$D$16</c:f>
              <c:numCache>
                <c:formatCode>0.0</c:formatCode>
                <c:ptCount val="14"/>
                <c:pt idx="0">
                  <c:v>68.840909090909093</c:v>
                </c:pt>
                <c:pt idx="1">
                  <c:v>68.192307692307693</c:v>
                </c:pt>
                <c:pt idx="2">
                  <c:v>59.80952380952381</c:v>
                </c:pt>
                <c:pt idx="3">
                  <c:v>56.3</c:v>
                </c:pt>
                <c:pt idx="4">
                  <c:v>54.81818181818182</c:v>
                </c:pt>
                <c:pt idx="5">
                  <c:v>54</c:v>
                </c:pt>
                <c:pt idx="6">
                  <c:v>53.769230769230766</c:v>
                </c:pt>
                <c:pt idx="7">
                  <c:v>53.764705882352942</c:v>
                </c:pt>
                <c:pt idx="8">
                  <c:v>51.6</c:v>
                </c:pt>
                <c:pt idx="9">
                  <c:v>51.4</c:v>
                </c:pt>
                <c:pt idx="10">
                  <c:v>51</c:v>
                </c:pt>
                <c:pt idx="11">
                  <c:v>50.916666666666664</c:v>
                </c:pt>
                <c:pt idx="12">
                  <c:v>50.36</c:v>
                </c:pt>
                <c:pt idx="13">
                  <c:v>50.176470588235297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9AC-48C4-8C11-B8082499BC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66060288"/>
        <c:axId val="66061824"/>
      </c:barChart>
      <c:catAx>
        <c:axId val="660602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1200" b="1"/>
            </a:pPr>
            <a:endParaRPr lang="pl-PL"/>
          </a:p>
        </c:txPr>
        <c:crossAx val="66061824"/>
        <c:crosses val="autoZero"/>
        <c:auto val="1"/>
        <c:lblAlgn val="ctr"/>
        <c:lblOffset val="100"/>
        <c:noMultiLvlLbl val="0"/>
      </c:catAx>
      <c:valAx>
        <c:axId val="66061824"/>
        <c:scaling>
          <c:orientation val="minMax"/>
          <c:min val="30"/>
        </c:scaling>
        <c:delete val="0"/>
        <c:axPos val="l"/>
        <c:majorGridlines>
          <c:spPr>
            <a:ln>
              <a:solidFill>
                <a:sysClr val="windowText" lastClr="000000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2000" b="1"/>
            </a:pPr>
            <a:endParaRPr lang="pl-PL"/>
          </a:p>
        </c:txPr>
        <c:crossAx val="66060288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  <a:ln>
      <a:solidFill>
        <a:sysClr val="windowText" lastClr="000000"/>
      </a:solidFill>
    </a:ln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solidFill>
                <a:schemeClr val="tx1"/>
              </a:solidFill>
            </a:ln>
          </c:spPr>
          <c:invertIfNegative val="0"/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A5A3-44F0-84EC-AF63EAC39373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A5A3-44F0-84EC-AF63EAC39373}"/>
              </c:ext>
            </c:extLst>
          </c:dPt>
          <c:dPt>
            <c:idx val="9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2-A5A3-44F0-84EC-AF63EAC39373}"/>
              </c:ext>
            </c:extLst>
          </c:dPt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A5A3-44F0-84EC-AF63EAC39373}"/>
              </c:ext>
            </c:extLst>
          </c:dPt>
          <c:dPt>
            <c:idx val="1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A5A3-44F0-84EC-AF63EAC39373}"/>
              </c:ext>
            </c:extLst>
          </c:dPt>
          <c:dPt>
            <c:idx val="3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A5A3-44F0-84EC-AF63EAC39373}"/>
              </c:ext>
            </c:extLst>
          </c:dPt>
          <c:dLbls>
            <c:dLbl>
              <c:idx val="0"/>
              <c:layout>
                <c:manualLayout>
                  <c:x val="1.3703323055841055E-3"/>
                  <c:y val="5.99250794951005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A5A3-44F0-84EC-AF63EAC393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2000" b="1">
                    <a:solidFill>
                      <a:srgbClr val="C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J.POLSKI_PP!$B$3:$B$17</c:f>
              <c:strCache>
                <c:ptCount val="15"/>
                <c:pt idx="0">
                  <c:v>PLO PŁ (110)</c:v>
                </c:pt>
                <c:pt idx="1">
                  <c:v>XIII LO Łódź (91)</c:v>
                </c:pt>
                <c:pt idx="2">
                  <c:v>PLO UŁ (114)</c:v>
                </c:pt>
                <c:pt idx="3">
                  <c:v>XXXIII LO Łódź (128)</c:v>
                </c:pt>
                <c:pt idx="4">
                  <c:v>XXXI LO Łódź (127)</c:v>
                </c:pt>
                <c:pt idx="5">
                  <c:v>III LO Łódź (125)</c:v>
                </c:pt>
                <c:pt idx="6">
                  <c:v>VIII LO Łódź (127)</c:v>
                </c:pt>
                <c:pt idx="7">
                  <c:v>XXVI LO Łódź (164)</c:v>
                </c:pt>
                <c:pt idx="8">
                  <c:v>II LO Łódź (112)</c:v>
                </c:pt>
                <c:pt idx="9">
                  <c:v>XXI LO Łódź (96)</c:v>
                </c:pt>
                <c:pt idx="10">
                  <c:v>I LO Łódź (88)</c:v>
                </c:pt>
                <c:pt idx="11">
                  <c:v>XI LO Łódź (133)</c:v>
                </c:pt>
                <c:pt idx="12">
                  <c:v>XV LO Łódź (91)</c:v>
                </c:pt>
                <c:pt idx="13">
                  <c:v>XVIII LO Łódź (60)</c:v>
                </c:pt>
                <c:pt idx="14">
                  <c:v>XII LO Łódź (98)</c:v>
                </c:pt>
              </c:strCache>
            </c:strRef>
          </c:cat>
          <c:val>
            <c:numRef>
              <c:f>J.POLSKI_PP!$D$3:$D$17</c:f>
              <c:numCache>
                <c:formatCode>0.0</c:formatCode>
                <c:ptCount val="15"/>
                <c:pt idx="0">
                  <c:v>72.190909090909088</c:v>
                </c:pt>
                <c:pt idx="1">
                  <c:v>68.736263736263737</c:v>
                </c:pt>
                <c:pt idx="2">
                  <c:v>67.964912280701753</c:v>
                </c:pt>
                <c:pt idx="3">
                  <c:v>65.6953125</c:v>
                </c:pt>
                <c:pt idx="4">
                  <c:v>65.338582677165348</c:v>
                </c:pt>
                <c:pt idx="5">
                  <c:v>65.103999999999999</c:v>
                </c:pt>
                <c:pt idx="6">
                  <c:v>64.833333333333329</c:v>
                </c:pt>
                <c:pt idx="7">
                  <c:v>64.768292682926827</c:v>
                </c:pt>
                <c:pt idx="8">
                  <c:v>64.044642857142861</c:v>
                </c:pt>
                <c:pt idx="9">
                  <c:v>63.864583333333336</c:v>
                </c:pt>
                <c:pt idx="10">
                  <c:v>63.465909090909093</c:v>
                </c:pt>
                <c:pt idx="11">
                  <c:v>62.669172932330824</c:v>
                </c:pt>
                <c:pt idx="12">
                  <c:v>61.747252747252745</c:v>
                </c:pt>
                <c:pt idx="13">
                  <c:v>60.866666666666667</c:v>
                </c:pt>
                <c:pt idx="14">
                  <c:v>60.673469387755105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5A3-44F0-84EC-AF63EAC393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73412992"/>
        <c:axId val="73414528"/>
      </c:barChart>
      <c:catAx>
        <c:axId val="734129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prstClr val="black"/>
            </a:solidFill>
          </a:ln>
        </c:spPr>
        <c:txPr>
          <a:bodyPr rot="-2700000" vert="horz"/>
          <a:lstStyle/>
          <a:p>
            <a:pPr>
              <a:defRPr sz="1800" b="1"/>
            </a:pPr>
            <a:endParaRPr lang="pl-PL"/>
          </a:p>
        </c:txPr>
        <c:crossAx val="73414528"/>
        <c:crosses val="autoZero"/>
        <c:auto val="1"/>
        <c:lblAlgn val="ctr"/>
        <c:lblOffset val="100"/>
        <c:noMultiLvlLbl val="0"/>
      </c:catAx>
      <c:valAx>
        <c:axId val="73414528"/>
        <c:scaling>
          <c:orientation val="minMax"/>
          <c:min val="50"/>
        </c:scaling>
        <c:delete val="0"/>
        <c:axPos val="l"/>
        <c:majorGridlines>
          <c:spPr>
            <a:ln>
              <a:solidFill>
                <a:prstClr val="black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solidFill>
              <a:prstClr val="black"/>
            </a:solidFill>
          </a:ln>
        </c:spPr>
        <c:txPr>
          <a:bodyPr/>
          <a:lstStyle/>
          <a:p>
            <a:pPr>
              <a:defRPr sz="2000" b="1"/>
            </a:pPr>
            <a:endParaRPr lang="pl-PL"/>
          </a:p>
        </c:txPr>
        <c:crossAx val="73412992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  <a:ln>
          <a:solidFill>
            <a:prstClr val="black"/>
          </a:solidFill>
        </a:ln>
      </c:spPr>
    </c:plotArea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  <a:ln>
      <a:solidFill>
        <a:prstClr val="black"/>
      </a:solidFill>
    </a:ln>
  </c:sp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pl-PL" sz="2400" dirty="0"/>
              <a:t>Poziom podstawowy  (zdawało </a:t>
            </a:r>
            <a:r>
              <a:rPr lang="pl-PL" sz="2400" dirty="0" smtClean="0"/>
              <a:t>117 </a:t>
            </a:r>
            <a:r>
              <a:rPr lang="pl-PL" sz="2400" dirty="0"/>
              <a:t>uczniów)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ln>
              <a:solidFill>
                <a:sysClr val="windowText" lastClr="000000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CF2C-4EEB-B600-77F1F5E9CE70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  <a:ln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CF2C-4EEB-B600-77F1F5E9CE70}"/>
              </c:ext>
            </c:extLst>
          </c:dPt>
          <c:dLbls>
            <c:dLbl>
              <c:idx val="0"/>
              <c:layout>
                <c:manualLayout>
                  <c:x val="4.7979399348218434E-3"/>
                  <c:y val="0.27434269800214256"/>
                </c:manualLayout>
              </c:layout>
              <c:tx>
                <c:rich>
                  <a:bodyPr/>
                  <a:lstStyle/>
                  <a:p>
                    <a:pPr>
                      <a:defRPr sz="4000" b="1">
                        <a:solidFill>
                          <a:srgbClr val="FF0000"/>
                        </a:solidFill>
                      </a:defRPr>
                    </a:pPr>
                    <a:r>
                      <a:rPr lang="en-US" dirty="0" smtClean="0"/>
                      <a:t>98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F2C-4EEB-B600-77F1F5E9CE70}"/>
                </c:ext>
              </c:extLst>
            </c:dLbl>
            <c:dLbl>
              <c:idx val="1"/>
              <c:layout>
                <c:manualLayout>
                  <c:x val="6.9444444444445325E-3"/>
                  <c:y val="0.2999000931335236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F2C-4EEB-B600-77F1F5E9CE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rgbClr val="FF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('język angielski_PP'!$D$166,'język angielski_PP'!$D$168)</c:f>
              <c:strCache>
                <c:ptCount val="2"/>
                <c:pt idx="0">
                  <c:v>XXI LO</c:v>
                </c:pt>
                <c:pt idx="1">
                  <c:v>LO w woj. łódzkim</c:v>
                </c:pt>
              </c:strCache>
            </c:strRef>
          </c:cat>
          <c:val>
            <c:numRef>
              <c:f>('język angielski_PP'!$F$166,'język angielski_PP'!$F$168)</c:f>
              <c:numCache>
                <c:formatCode>0%</c:formatCode>
                <c:ptCount val="2"/>
                <c:pt idx="0" formatCode="0.0%">
                  <c:v>0.97799999999999998</c:v>
                </c:pt>
                <c:pt idx="1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F2C-4EEB-B600-77F1F5E9CE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76466816"/>
        <c:axId val="76476800"/>
      </c:barChart>
      <c:catAx>
        <c:axId val="764668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1905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2400" b="1"/>
            </a:pPr>
            <a:endParaRPr lang="pl-PL"/>
          </a:p>
        </c:txPr>
        <c:crossAx val="76476800"/>
        <c:crosses val="autoZero"/>
        <c:auto val="1"/>
        <c:lblAlgn val="ctr"/>
        <c:lblOffset val="100"/>
        <c:noMultiLvlLbl val="0"/>
      </c:catAx>
      <c:valAx>
        <c:axId val="76476800"/>
        <c:scaling>
          <c:orientation val="minMax"/>
          <c:max val="1"/>
          <c:min val="0"/>
        </c:scaling>
        <c:delete val="0"/>
        <c:axPos val="l"/>
        <c:majorGridlines>
          <c:spPr>
            <a:ln>
              <a:solidFill>
                <a:sysClr val="windowText" lastClr="000000"/>
              </a:solidFill>
            </a:ln>
          </c:spPr>
        </c:majorGridlines>
        <c:numFmt formatCode="0%" sourceLinked="0"/>
        <c:majorTickMark val="out"/>
        <c:minorTickMark val="none"/>
        <c:tickLblPos val="nextTo"/>
        <c:spPr>
          <a:ln w="1905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2000" b="1"/>
            </a:pPr>
            <a:endParaRPr lang="pl-PL"/>
          </a:p>
        </c:txPr>
        <c:crossAx val="76466816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  <a:ln>
      <a:solidFill>
        <a:sysClr val="windowText" lastClr="000000"/>
      </a:solidFill>
    </a:ln>
  </c:sp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solidFill>
                <a:prstClr val="black"/>
              </a:solidFill>
            </a:ln>
          </c:spPr>
          <c:invertIfNegative val="0"/>
          <c:dPt>
            <c:idx val="4"/>
            <c:invertIfNegative val="0"/>
            <c:bubble3D val="0"/>
            <c:spPr>
              <a:solidFill>
                <a:srgbClr val="FFFF00"/>
              </a:solidFill>
              <a:ln>
                <a:solidFill>
                  <a:prstClr val="black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BE5F-4BD2-9117-8AD9663665A3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BE5F-4BD2-9117-8AD9663665A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2400" b="1">
                    <a:solidFill>
                      <a:srgbClr val="FF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J.ANGIELSKI_PP!$B$3:$B$18</c:f>
              <c:strCache>
                <c:ptCount val="16"/>
                <c:pt idx="0">
                  <c:v>PLO PŁ (108)</c:v>
                </c:pt>
                <c:pt idx="1">
                  <c:v>PLO UŁ (108)</c:v>
                </c:pt>
                <c:pt idx="2">
                  <c:v>AKADEMICKIE LO Kutno (12)</c:v>
                </c:pt>
                <c:pt idx="3">
                  <c:v>XXI LO Łódź (92)</c:v>
                </c:pt>
                <c:pt idx="4">
                  <c:v>XII LO Łódź (97)</c:v>
                </c:pt>
                <c:pt idx="5">
                  <c:v>I LO Łódź (83)</c:v>
                </c:pt>
                <c:pt idx="6">
                  <c:v>XXXI LO Łódź (127)</c:v>
                </c:pt>
                <c:pt idx="7">
                  <c:v>III LO Łódx (120)</c:v>
                </c:pt>
                <c:pt idx="8">
                  <c:v>XXVI LO Łódź (160)</c:v>
                </c:pt>
                <c:pt idx="9">
                  <c:v>KLASYCZNE LO Skierniewice (41)</c:v>
                </c:pt>
                <c:pt idx="10">
                  <c:v>SALEZJAŃSKIE LO Łódź (87)</c:v>
                </c:pt>
                <c:pt idx="11">
                  <c:v>IV LO Łódź (97)</c:v>
                </c:pt>
                <c:pt idx="12">
                  <c:v>XXIX LO Łódź (114)</c:v>
                </c:pt>
                <c:pt idx="13">
                  <c:v>XIII LO Łódź (80)</c:v>
                </c:pt>
                <c:pt idx="14">
                  <c:v>PIJARSKIE LO Łowicz (62)</c:v>
                </c:pt>
                <c:pt idx="15">
                  <c:v>VIII LO Łódź (102)</c:v>
                </c:pt>
              </c:strCache>
            </c:strRef>
          </c:cat>
          <c:val>
            <c:numRef>
              <c:f>J.ANGIELSKI_PP!$D$3:$D$18</c:f>
              <c:numCache>
                <c:formatCode>0.0</c:formatCode>
                <c:ptCount val="16"/>
                <c:pt idx="0">
                  <c:v>98.635514018691595</c:v>
                </c:pt>
                <c:pt idx="1">
                  <c:v>98.203703703703709</c:v>
                </c:pt>
                <c:pt idx="2">
                  <c:v>98</c:v>
                </c:pt>
                <c:pt idx="3">
                  <c:v>97.782608695652172</c:v>
                </c:pt>
                <c:pt idx="4">
                  <c:v>97.711340206185568</c:v>
                </c:pt>
                <c:pt idx="5">
                  <c:v>97.5421686746988</c:v>
                </c:pt>
                <c:pt idx="6">
                  <c:v>97.30708661417323</c:v>
                </c:pt>
                <c:pt idx="7">
                  <c:v>96.933333333333337</c:v>
                </c:pt>
                <c:pt idx="8">
                  <c:v>96.125</c:v>
                </c:pt>
                <c:pt idx="9">
                  <c:v>95.365853658536579</c:v>
                </c:pt>
                <c:pt idx="10">
                  <c:v>95.1264367816092</c:v>
                </c:pt>
                <c:pt idx="11">
                  <c:v>94.865979381443296</c:v>
                </c:pt>
                <c:pt idx="12">
                  <c:v>94.473684210526315</c:v>
                </c:pt>
                <c:pt idx="13">
                  <c:v>94.125</c:v>
                </c:pt>
                <c:pt idx="14">
                  <c:v>94.064516129032256</c:v>
                </c:pt>
                <c:pt idx="15">
                  <c:v>93.702970297029708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E5F-4BD2-9117-8AD9663665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64678144"/>
        <c:axId val="65081344"/>
      </c:barChart>
      <c:catAx>
        <c:axId val="646781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prstClr val="black"/>
            </a:solidFill>
          </a:ln>
        </c:spPr>
        <c:txPr>
          <a:bodyPr/>
          <a:lstStyle/>
          <a:p>
            <a:pPr>
              <a:defRPr sz="1400" b="1"/>
            </a:pPr>
            <a:endParaRPr lang="pl-PL"/>
          </a:p>
        </c:txPr>
        <c:crossAx val="65081344"/>
        <c:crosses val="autoZero"/>
        <c:auto val="1"/>
        <c:lblAlgn val="ctr"/>
        <c:lblOffset val="100"/>
        <c:noMultiLvlLbl val="0"/>
      </c:catAx>
      <c:valAx>
        <c:axId val="65081344"/>
        <c:scaling>
          <c:orientation val="minMax"/>
          <c:min val="86"/>
        </c:scaling>
        <c:delete val="0"/>
        <c:axPos val="l"/>
        <c:majorGridlines>
          <c:spPr>
            <a:ln>
              <a:solidFill>
                <a:prstClr val="black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solidFill>
              <a:prstClr val="black"/>
            </a:solidFill>
          </a:ln>
        </c:spPr>
        <c:txPr>
          <a:bodyPr/>
          <a:lstStyle/>
          <a:p>
            <a:pPr>
              <a:defRPr sz="2000" b="1"/>
            </a:pPr>
            <a:endParaRPr lang="pl-PL"/>
          </a:p>
        </c:txPr>
        <c:crossAx val="64678144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  <a:ln>
          <a:solidFill>
            <a:prstClr val="black"/>
          </a:solidFill>
        </a:ln>
      </c:spPr>
    </c:plotArea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  <a:ln>
      <a:solidFill>
        <a:prstClr val="black"/>
      </a:solidFill>
    </a:ln>
  </c:sp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pl-PL" sz="2400" dirty="0"/>
              <a:t>Poziom podstawowy    (zdawało </a:t>
            </a:r>
            <a:r>
              <a:rPr lang="pl-PL" sz="2400" dirty="0" smtClean="0"/>
              <a:t>117</a:t>
            </a:r>
            <a:r>
              <a:rPr lang="pl-PL" sz="2400" baseline="0" dirty="0" smtClean="0"/>
              <a:t> </a:t>
            </a:r>
            <a:r>
              <a:rPr lang="pl-PL" sz="2400" dirty="0"/>
              <a:t>uczniów)</a:t>
            </a:r>
          </a:p>
        </c:rich>
      </c:tx>
      <c:layout>
        <c:manualLayout>
          <c:xMode val="edge"/>
          <c:yMode val="edge"/>
          <c:x val="0.1433721784776904"/>
          <c:y val="2.3569023569023601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3300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C010-4D27-A239-726401E82B49}"/>
              </c:ext>
            </c:extLst>
          </c:dPt>
          <c:dLbls>
            <c:dLbl>
              <c:idx val="0"/>
              <c:layout>
                <c:manualLayout>
                  <c:x val="3.7125478009611052E-3"/>
                  <c:y val="0.196071109667992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010-4D27-A239-726401E82B49}"/>
                </c:ext>
              </c:extLst>
            </c:dLbl>
            <c:dLbl>
              <c:idx val="1"/>
              <c:layout>
                <c:manualLayout>
                  <c:x val="2.2222222222221776E-3"/>
                  <c:y val="0.24242424242424476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70,35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010-4D27-A239-726401E82B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4000" b="1">
                    <a:solidFill>
                      <a:srgbClr val="FFFF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(matematyka_PP!$C$171,matematyka_PP!$C$173)</c:f>
              <c:strCache>
                <c:ptCount val="2"/>
                <c:pt idx="0">
                  <c:v>XXI LO</c:v>
                </c:pt>
                <c:pt idx="1">
                  <c:v>LO w woj. łódzkim</c:v>
                </c:pt>
              </c:strCache>
            </c:strRef>
          </c:cat>
          <c:val>
            <c:numRef>
              <c:f>(matematyka_PP!$E$171,matematyka_PP!$E$173)</c:f>
              <c:numCache>
                <c:formatCode>0%</c:formatCode>
                <c:ptCount val="2"/>
                <c:pt idx="0" formatCode="0.0%">
                  <c:v>0.88600000000000001</c:v>
                </c:pt>
                <c:pt idx="1">
                  <c:v>0.63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010-4D27-A239-726401E82B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77236480"/>
        <c:axId val="77246464"/>
      </c:barChart>
      <c:catAx>
        <c:axId val="772364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1905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2400" b="1"/>
            </a:pPr>
            <a:endParaRPr lang="pl-PL"/>
          </a:p>
        </c:txPr>
        <c:crossAx val="77246464"/>
        <c:crosses val="autoZero"/>
        <c:auto val="1"/>
        <c:lblAlgn val="ctr"/>
        <c:lblOffset val="100"/>
        <c:noMultiLvlLbl val="0"/>
      </c:catAx>
      <c:valAx>
        <c:axId val="77246464"/>
        <c:scaling>
          <c:orientation val="minMax"/>
        </c:scaling>
        <c:delete val="0"/>
        <c:axPos val="l"/>
        <c:majorGridlines>
          <c:spPr>
            <a:ln>
              <a:solidFill>
                <a:sysClr val="windowText" lastClr="000000"/>
              </a:solidFill>
            </a:ln>
          </c:spPr>
        </c:majorGridlines>
        <c:numFmt formatCode="0%" sourceLinked="0"/>
        <c:majorTickMark val="out"/>
        <c:minorTickMark val="none"/>
        <c:tickLblPos val="nextTo"/>
        <c:spPr>
          <a:ln w="1905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2000" b="1"/>
            </a:pPr>
            <a:endParaRPr lang="pl-PL"/>
          </a:p>
        </c:txPr>
        <c:crossAx val="77236480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  <a:ln>
      <a:solidFill>
        <a:sysClr val="windowText" lastClr="000000"/>
      </a:solidFill>
    </a:ln>
  </c:sp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l-PL"/>
              <a:t>Poziom podstawowy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DE7-4CAB-B9B8-5A2F23D5BB76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5DE7-4CAB-B9B8-5A2F23D5BB76}"/>
              </c:ext>
            </c:extLst>
          </c:dPt>
          <c:dPt>
            <c:idx val="5"/>
            <c:invertIfNegative val="0"/>
            <c:bubble3D val="0"/>
            <c:spPr>
              <a:solidFill>
                <a:srgbClr val="FF3300"/>
              </a:solidFill>
              <a:ln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4732-4A08-9D0A-21F88E91E35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2400" b="1">
                    <a:solidFill>
                      <a:srgbClr val="FF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MATEMATYKA_PP!$B$3:$B$14</c:f>
              <c:strCache>
                <c:ptCount val="12"/>
                <c:pt idx="0">
                  <c:v>PLO PŁ (110)</c:v>
                </c:pt>
                <c:pt idx="1">
                  <c:v>I LO Łódź (88)</c:v>
                </c:pt>
                <c:pt idx="2">
                  <c:v>TECH. NOW. TECH. KLESZCZÓW (55)</c:v>
                </c:pt>
                <c:pt idx="3">
                  <c:v>XII LO Łódź (98)</c:v>
                </c:pt>
                <c:pt idx="4">
                  <c:v>AKADEMICKIE LO Kutno (13)</c:v>
                </c:pt>
                <c:pt idx="5">
                  <c:v>XXI LO Łódź (96)</c:v>
                </c:pt>
                <c:pt idx="6">
                  <c:v>PLO UŁ (114)</c:v>
                </c:pt>
                <c:pt idx="7">
                  <c:v>XXXI LO Łódź (127)</c:v>
                </c:pt>
                <c:pt idx="8">
                  <c:v>III LO Łódź (125)</c:v>
                </c:pt>
                <c:pt idx="9">
                  <c:v>XXVI LO Łódź (164)</c:v>
                </c:pt>
                <c:pt idx="10">
                  <c:v>PIJARSKIE LO Łowicz (67)</c:v>
                </c:pt>
                <c:pt idx="11">
                  <c:v>I LO Piotrków Tryb (137)</c:v>
                </c:pt>
              </c:strCache>
            </c:strRef>
          </c:cat>
          <c:val>
            <c:numRef>
              <c:f>MATEMATYKA_PP!$D$3:$D$14</c:f>
              <c:numCache>
                <c:formatCode>0.0</c:formatCode>
                <c:ptCount val="12"/>
                <c:pt idx="0">
                  <c:v>94.7</c:v>
                </c:pt>
                <c:pt idx="1">
                  <c:v>93.954545454545453</c:v>
                </c:pt>
                <c:pt idx="2">
                  <c:v>91.581818181818178</c:v>
                </c:pt>
                <c:pt idx="3">
                  <c:v>90.438775510204081</c:v>
                </c:pt>
                <c:pt idx="4">
                  <c:v>90.15384615384616</c:v>
                </c:pt>
                <c:pt idx="5">
                  <c:v>88.572916666666671</c:v>
                </c:pt>
                <c:pt idx="6">
                  <c:v>88.44736842105263</c:v>
                </c:pt>
                <c:pt idx="7">
                  <c:v>87.71653543307086</c:v>
                </c:pt>
                <c:pt idx="8">
                  <c:v>87.328000000000003</c:v>
                </c:pt>
                <c:pt idx="9">
                  <c:v>86.445121951219505</c:v>
                </c:pt>
                <c:pt idx="10">
                  <c:v>85.298507462686572</c:v>
                </c:pt>
                <c:pt idx="11">
                  <c:v>85.270072992700733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DE7-4CAB-B9B8-5A2F23D5BB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65675648"/>
        <c:axId val="65677184"/>
      </c:barChart>
      <c:catAx>
        <c:axId val="656756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1200" b="1"/>
            </a:pPr>
            <a:endParaRPr lang="pl-PL"/>
          </a:p>
        </c:txPr>
        <c:crossAx val="65677184"/>
        <c:crosses val="autoZero"/>
        <c:auto val="1"/>
        <c:lblAlgn val="ctr"/>
        <c:lblOffset val="100"/>
        <c:noMultiLvlLbl val="0"/>
      </c:catAx>
      <c:valAx>
        <c:axId val="65677184"/>
        <c:scaling>
          <c:orientation val="minMax"/>
          <c:max val="100"/>
          <c:min val="60"/>
        </c:scaling>
        <c:delete val="0"/>
        <c:axPos val="l"/>
        <c:majorGridlines>
          <c:spPr>
            <a:ln>
              <a:solidFill>
                <a:sysClr val="windowText" lastClr="000000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2000" b="1"/>
            </a:pPr>
            <a:endParaRPr lang="pl-PL"/>
          </a:p>
        </c:txPr>
        <c:crossAx val="65675648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  <a:ln>
      <a:solidFill>
        <a:sysClr val="windowText" lastClr="000000"/>
      </a:solidFill>
    </a:ln>
  </c:sp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pl-PL" sz="2400" dirty="0"/>
              <a:t>Poziom rozszerzony  (zdawało </a:t>
            </a:r>
            <a:r>
              <a:rPr lang="pl-PL" sz="2400" dirty="0" smtClean="0"/>
              <a:t>117 </a:t>
            </a:r>
            <a:r>
              <a:rPr lang="pl-PL" sz="2400" dirty="0"/>
              <a:t>uczniów)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ln>
              <a:solidFill>
                <a:sysClr val="windowText" lastClr="000000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3BCB-483F-9101-F45E9D5A9111}"/>
              </c:ext>
            </c:extLst>
          </c:dPt>
          <c:dPt>
            <c:idx val="1"/>
            <c:invertIfNegative val="0"/>
            <c:bubble3D val="0"/>
            <c:spPr>
              <a:solidFill>
                <a:srgbClr val="002060"/>
              </a:solidFill>
              <a:ln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BCB-483F-9101-F45E9D5A9111}"/>
              </c:ext>
            </c:extLst>
          </c:dPt>
          <c:dLbls>
            <c:dLbl>
              <c:idx val="0"/>
              <c:layout>
                <c:manualLayout>
                  <c:x val="5.112918577485419E-3"/>
                  <c:y val="0.248810379243728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BCB-483F-9101-F45E9D5A9111}"/>
                </c:ext>
              </c:extLst>
            </c:dLbl>
            <c:dLbl>
              <c:idx val="1"/>
              <c:layout>
                <c:manualLayout>
                  <c:x val="6.944444444444536E-3"/>
                  <c:y val="0.299900093133523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BCB-483F-9101-F45E9D5A91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4000" b="1">
                    <a:solidFill>
                      <a:srgbClr val="FF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('język angielski_PR'!$D$155,'język angielski_PR'!$D$157)</c:f>
              <c:strCache>
                <c:ptCount val="2"/>
                <c:pt idx="0">
                  <c:v>XXI LO</c:v>
                </c:pt>
                <c:pt idx="1">
                  <c:v>LO w woj. łódzkim</c:v>
                </c:pt>
              </c:strCache>
            </c:strRef>
          </c:cat>
          <c:val>
            <c:numRef>
              <c:f>('język angielski_PR'!$F$155,'język angielski_PR'!$F$157)</c:f>
              <c:numCache>
                <c:formatCode>0%</c:formatCode>
                <c:ptCount val="2"/>
                <c:pt idx="0" formatCode="0.0%">
                  <c:v>0.89800000000000002</c:v>
                </c:pt>
                <c:pt idx="1">
                  <c:v>0.67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BCB-483F-9101-F45E9D5A91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76412416"/>
        <c:axId val="76413952"/>
      </c:barChart>
      <c:catAx>
        <c:axId val="764124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1905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2400" b="1"/>
            </a:pPr>
            <a:endParaRPr lang="pl-PL"/>
          </a:p>
        </c:txPr>
        <c:crossAx val="76413952"/>
        <c:crosses val="autoZero"/>
        <c:auto val="1"/>
        <c:lblAlgn val="ctr"/>
        <c:lblOffset val="100"/>
        <c:noMultiLvlLbl val="0"/>
      </c:catAx>
      <c:valAx>
        <c:axId val="76413952"/>
        <c:scaling>
          <c:orientation val="minMax"/>
          <c:min val="0"/>
        </c:scaling>
        <c:delete val="0"/>
        <c:axPos val="l"/>
        <c:majorGridlines>
          <c:spPr>
            <a:ln>
              <a:solidFill>
                <a:sysClr val="windowText" lastClr="000000"/>
              </a:solidFill>
            </a:ln>
          </c:spPr>
        </c:majorGridlines>
        <c:numFmt formatCode="0%" sourceLinked="0"/>
        <c:majorTickMark val="out"/>
        <c:minorTickMark val="none"/>
        <c:tickLblPos val="nextTo"/>
        <c:spPr>
          <a:ln w="1905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2000" b="1"/>
            </a:pPr>
            <a:endParaRPr lang="pl-PL"/>
          </a:p>
        </c:txPr>
        <c:crossAx val="76412416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  <a:ln>
      <a:solidFill>
        <a:sysClr val="windowText" lastClr="000000"/>
      </a:solidFill>
    </a:ln>
  </c:sp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pl-PL" sz="2400"/>
              <a:t>Poziom rozszerzony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2060"/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0789-4569-9AF8-0CC30A8EB5CA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B39-416D-A60B-120363BAC721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EB39-416D-A60B-120363BAC721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EB39-416D-A60B-120363BAC721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EB39-416D-A60B-120363BAC72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2000" b="1">
                    <a:solidFill>
                      <a:srgbClr val="FF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J.ANGIELSKI_PR!$B$3:$B$16</c:f>
              <c:strCache>
                <c:ptCount val="14"/>
                <c:pt idx="0">
                  <c:v>PLO PŁ (105)</c:v>
                </c:pt>
                <c:pt idx="1">
                  <c:v>AKADEMICKIE LO Kutno (8)</c:v>
                </c:pt>
                <c:pt idx="2">
                  <c:v>XXI LO Łódź (94)</c:v>
                </c:pt>
                <c:pt idx="3">
                  <c:v>XXXI LO Łódź (108)</c:v>
                </c:pt>
                <c:pt idx="4">
                  <c:v>XII LO Łódź (97)</c:v>
                </c:pt>
                <c:pt idx="5">
                  <c:v>I LO Łódź (74)</c:v>
                </c:pt>
                <c:pt idx="6">
                  <c:v>PLO UŁ (89)</c:v>
                </c:pt>
                <c:pt idx="7">
                  <c:v>XXVI LO Łódź (136)</c:v>
                </c:pt>
                <c:pt idx="8">
                  <c:v>III LO Łódź (114)</c:v>
                </c:pt>
                <c:pt idx="9">
                  <c:v>SALEZJAŃSKIE LO Łódź (80)</c:v>
                </c:pt>
                <c:pt idx="10">
                  <c:v>I LO Piotrków Tryb. (112)</c:v>
                </c:pt>
                <c:pt idx="11">
                  <c:v>I LO Pabianice (81)</c:v>
                </c:pt>
                <c:pt idx="12">
                  <c:v>I LO Łowicz (58)</c:v>
                </c:pt>
                <c:pt idx="13">
                  <c:v>XIII LO Łódź (83)</c:v>
                </c:pt>
              </c:strCache>
            </c:strRef>
          </c:cat>
          <c:val>
            <c:numRef>
              <c:f>J.ANGIELSKI_PR!$D$3:$D$16</c:f>
              <c:numCache>
                <c:formatCode>0.0</c:formatCode>
                <c:ptCount val="14"/>
                <c:pt idx="0">
                  <c:v>92.461538461538467</c:v>
                </c:pt>
                <c:pt idx="1">
                  <c:v>91.5</c:v>
                </c:pt>
                <c:pt idx="2">
                  <c:v>89.829787234042556</c:v>
                </c:pt>
                <c:pt idx="3">
                  <c:v>89.13333333333334</c:v>
                </c:pt>
                <c:pt idx="4">
                  <c:v>88.721649484536087</c:v>
                </c:pt>
                <c:pt idx="5">
                  <c:v>88.648648648648646</c:v>
                </c:pt>
                <c:pt idx="6">
                  <c:v>88.382022471910119</c:v>
                </c:pt>
                <c:pt idx="7">
                  <c:v>87.117647058823536</c:v>
                </c:pt>
                <c:pt idx="8">
                  <c:v>85.877192982456137</c:v>
                </c:pt>
                <c:pt idx="9">
                  <c:v>81.724999999999994</c:v>
                </c:pt>
                <c:pt idx="10">
                  <c:v>81.535714285714292</c:v>
                </c:pt>
                <c:pt idx="11">
                  <c:v>81.23456790123457</c:v>
                </c:pt>
                <c:pt idx="12">
                  <c:v>79.689655172413794</c:v>
                </c:pt>
                <c:pt idx="13">
                  <c:v>79.365853658536579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B39-416D-A60B-120363BAC7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65807104"/>
        <c:axId val="65808640"/>
      </c:barChart>
      <c:catAx>
        <c:axId val="658071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1400" b="1"/>
            </a:pPr>
            <a:endParaRPr lang="pl-PL"/>
          </a:p>
        </c:txPr>
        <c:crossAx val="65808640"/>
        <c:crosses val="autoZero"/>
        <c:auto val="1"/>
        <c:lblAlgn val="ctr"/>
        <c:lblOffset val="100"/>
        <c:noMultiLvlLbl val="0"/>
      </c:catAx>
      <c:valAx>
        <c:axId val="65808640"/>
        <c:scaling>
          <c:orientation val="minMax"/>
          <c:max val="95"/>
          <c:min val="60"/>
        </c:scaling>
        <c:delete val="0"/>
        <c:axPos val="l"/>
        <c:majorGridlines>
          <c:spPr>
            <a:ln>
              <a:solidFill>
                <a:sysClr val="windowText" lastClr="000000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2000" b="1"/>
            </a:pPr>
            <a:endParaRPr lang="pl-PL"/>
          </a:p>
        </c:txPr>
        <c:crossAx val="65807104"/>
        <c:crosses val="autoZero"/>
        <c:crossBetween val="between"/>
      </c:valAx>
      <c:spPr>
        <a:blipFill>
          <a:blip xmlns:r="http://schemas.openxmlformats.org/officeDocument/2006/relationships" r:embed="rId1"/>
          <a:tile tx="0" ty="0" sx="100000" sy="100000" flip="none" algn="tl"/>
        </a:blipFill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  <a:ln>
      <a:solidFill>
        <a:sysClr val="windowText" lastClr="000000"/>
      </a:solidFill>
    </a:ln>
  </c:sp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81F98F-5D59-4441-B70A-0B5E802DA861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FC6297-6D26-41E8-A3AA-D87197AA7258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4459C-E33E-48B3-B11F-4070C445F3F4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EA4E22B-4333-4C65-85E4-CD8094BF3BC9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572DC2-5D5D-4145-BB08-B2C244B218A8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2FB92D-225C-4D65-A797-053A13F5C159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DAC0A8-2A5D-45FB-94AB-AA85F4349838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358C30-8915-4C37-A225-A8DECDD393E6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3EC8E6-B766-4876-8454-C8316A3F1F7F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08398B-532F-4B0A-80D8-33FA7A54745D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B278D6-AE92-4EAC-887D-E7D1C3D4E547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195159-42B6-4191-90B5-78DBF8CD6B2A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pl-P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12A4B8D-9A8A-4DD0-8A3C-1E759E564F8C}" type="slidenum">
              <a:rPr lang="pl-PL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omisja.pl/pobierz/matura/raporty/2020/szkola_srednie_202.xlsx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komisja.pl/pobierz/matura/raporty/2020/10_wstepne_informacje_o_wynikach_egzaminu_maturalnego_2020.pdf" TargetMode="External"/><Relationship Id="rId5" Type="http://schemas.openxmlformats.org/officeDocument/2006/relationships/hyperlink" Target="http://www.komisja.pl/pobierz/matura/raporty/sprawozdanie_matura_2011.pdf" TargetMode="External"/><Relationship Id="rId4" Type="http://schemas.openxmlformats.org/officeDocument/2006/relationships/hyperlink" Target="http://www.komisja.pl/pobierz/matura/raporty/2021/10_wstepne_informacje_o_wynikach_egzaminu_maturalnego_2021.pdf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68275" y="152400"/>
            <a:ext cx="8229600" cy="660400"/>
          </a:xfrm>
          <a:effectLst>
            <a:outerShdw dist="35921" dir="2700000" algn="ctr" rotWithShape="0">
              <a:schemeClr val="folHlink"/>
            </a:outerShdw>
          </a:effectLst>
        </p:spPr>
        <p:txBody>
          <a:bodyPr/>
          <a:lstStyle/>
          <a:p>
            <a:pPr algn="ctr">
              <a:buFontTx/>
              <a:buNone/>
            </a:pPr>
            <a:r>
              <a:rPr lang="pl-PL" b="1" dirty="0">
                <a:solidFill>
                  <a:srgbClr val="FF0000"/>
                </a:solidFill>
              </a:rPr>
              <a:t>XXI Liceum Ogólnokształcące </a:t>
            </a:r>
          </a:p>
          <a:p>
            <a:pPr algn="ctr">
              <a:buFontTx/>
              <a:buNone/>
            </a:pPr>
            <a:r>
              <a:rPr lang="pl-PL" b="1" dirty="0">
                <a:solidFill>
                  <a:srgbClr val="FF0000"/>
                </a:solidFill>
              </a:rPr>
              <a:t>im. Bolesława Prusa w Łodzi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609600" y="2895600"/>
            <a:ext cx="8208963" cy="363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0000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5400" b="1" dirty="0">
                <a:solidFill>
                  <a:srgbClr val="800080"/>
                </a:solidFill>
                <a:latin typeface="Tahoma" pitchFamily="34" charset="0"/>
              </a:rPr>
              <a:t>Prezentacja wyników</a:t>
            </a:r>
          </a:p>
          <a:p>
            <a:pPr algn="ctr">
              <a:spcBef>
                <a:spcPct val="50000"/>
              </a:spcBef>
            </a:pPr>
            <a:r>
              <a:rPr lang="pl-PL" sz="4400" b="1" dirty="0">
                <a:solidFill>
                  <a:srgbClr val="800080"/>
                </a:solidFill>
                <a:latin typeface="Tahoma" pitchFamily="34" charset="0"/>
              </a:rPr>
              <a:t>pisemnych egzaminów maturalnych</a:t>
            </a:r>
          </a:p>
          <a:p>
            <a:pPr algn="ctr">
              <a:spcBef>
                <a:spcPct val="50000"/>
              </a:spcBef>
            </a:pPr>
            <a:r>
              <a:rPr lang="pl-PL" sz="4400" b="1" dirty="0">
                <a:solidFill>
                  <a:srgbClr val="800080"/>
                </a:solidFill>
                <a:latin typeface="Tahoma" pitchFamily="34" charset="0"/>
              </a:rPr>
              <a:t>Matura – maj </a:t>
            </a:r>
            <a:r>
              <a:rPr lang="pl-PL" sz="4400" b="1" dirty="0" smtClean="0">
                <a:solidFill>
                  <a:srgbClr val="800080"/>
                </a:solidFill>
                <a:latin typeface="Tahoma" pitchFamily="34" charset="0"/>
              </a:rPr>
              <a:t>2023</a:t>
            </a:r>
            <a:endParaRPr lang="pl-PL" sz="4400" b="1" dirty="0">
              <a:solidFill>
                <a:srgbClr val="800080"/>
              </a:solidFill>
              <a:latin typeface="Tahoma" pitchFamily="34" charset="0"/>
            </a:endParaRPr>
          </a:p>
        </p:txBody>
      </p:sp>
    </p:spTree>
  </p:cSld>
  <p:clrMapOvr>
    <a:masterClrMapping/>
  </p:clrMapOvr>
  <p:transition advClick="0" advTm="1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645045" y="152400"/>
            <a:ext cx="79678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r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3600" b="1" dirty="0"/>
              <a:t>MATEMATYKA  poziom podstawowy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304800" y="762000"/>
            <a:ext cx="8686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800" b="1" dirty="0"/>
              <a:t>NAJLEPSZE WYNIKI ŚREDNIE W WOJEWÓDZTWIE ŁÓDZKIM w %</a:t>
            </a:r>
          </a:p>
        </p:txBody>
      </p:sp>
      <p:graphicFrame>
        <p:nvGraphicFramePr>
          <p:cNvPr id="8" name="Wykres 7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1188740"/>
              </p:ext>
            </p:extLst>
          </p:nvPr>
        </p:nvGraphicFramePr>
        <p:xfrm>
          <a:off x="-4763" y="1716107"/>
          <a:ext cx="9148763" cy="51228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3048000" y="6336268"/>
            <a:ext cx="3695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w nawiasach liczba zdających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457200" y="381000"/>
            <a:ext cx="8063619" cy="769441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4400" b="1" cap="none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ZDAWALNOŚĆ PISEMNEGO </a:t>
            </a:r>
          </a:p>
        </p:txBody>
      </p:sp>
      <p:sp>
        <p:nvSpPr>
          <p:cNvPr id="4" name="Prostokąt 3"/>
          <p:cNvSpPr/>
          <p:nvPr/>
        </p:nvSpPr>
        <p:spPr>
          <a:xfrm>
            <a:off x="381000" y="1371600"/>
            <a:ext cx="805040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4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EGZAMINU  MATURALNEGO</a:t>
            </a:r>
            <a:endParaRPr lang="pl-PL" sz="4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152400" y="3657600"/>
            <a:ext cx="8839200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14000" b="1" cap="none" spc="0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33CC33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100 %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2133600" y="2286000"/>
            <a:ext cx="3962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W XXI LO</a:t>
            </a:r>
            <a:endParaRPr lang="pl-PL" sz="4400" dirty="0"/>
          </a:p>
        </p:txBody>
      </p:sp>
    </p:spTree>
    <p:extLst>
      <p:ext uri="{BB962C8B-B14F-4D97-AF65-F5344CB8AC3E}">
        <p14:creationId xmlns:p14="http://schemas.microsoft.com/office/powerpoint/2010/main" val="1759762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build="allAtOnce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8D0186E-8496-4F76-86AA-F077D7F73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8991600" cy="1143000"/>
          </a:xfrm>
        </p:spPr>
        <p:txBody>
          <a:bodyPr/>
          <a:lstStyle/>
          <a:p>
            <a:r>
              <a:rPr lang="pl-PL" sz="3600" b="1" dirty="0"/>
              <a:t>EGZAMIN MATURALNY w XXI LO – </a:t>
            </a:r>
            <a:r>
              <a:rPr lang="pl-PL" sz="3600" b="1" dirty="0" smtClean="0"/>
              <a:t>2023</a:t>
            </a:r>
            <a:r>
              <a:rPr lang="pl-PL" sz="3600" b="1" dirty="0"/>
              <a:t/>
            </a:r>
            <a:br>
              <a:rPr lang="pl-PL" sz="3600" b="1" dirty="0"/>
            </a:br>
            <a:r>
              <a:rPr lang="pl-PL" sz="3600" b="1" dirty="0"/>
              <a:t>poziom podstawowy</a:t>
            </a: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38EAA5F1-B39F-4A19-8415-FEC65B1BDE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3297829"/>
              </p:ext>
            </p:extLst>
          </p:nvPr>
        </p:nvGraphicFramePr>
        <p:xfrm>
          <a:off x="152400" y="1524000"/>
          <a:ext cx="8839199" cy="5059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95800">
                  <a:extLst>
                    <a:ext uri="{9D8B030D-6E8A-4147-A177-3AD203B41FA5}">
                      <a16:colId xmlns:a16="http://schemas.microsoft.com/office/drawing/2014/main" val="6722778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500770549"/>
                    </a:ext>
                  </a:extLst>
                </a:gridCol>
                <a:gridCol w="2133599">
                  <a:extLst>
                    <a:ext uri="{9D8B030D-6E8A-4147-A177-3AD203B41FA5}">
                      <a16:colId xmlns:a16="http://schemas.microsoft.com/office/drawing/2014/main" val="2583451923"/>
                    </a:ext>
                  </a:extLst>
                </a:gridCol>
              </a:tblGrid>
              <a:tr h="101187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3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PRZEDMIOT</a:t>
                      </a:r>
                      <a:endParaRPr lang="pl-PL" sz="3600" b="1" i="0" u="none" strike="noStrike" dirty="0">
                        <a:solidFill>
                          <a:schemeClr val="tx1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3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MIEJSCE SZKOŁY w:</a:t>
                      </a:r>
                      <a:endParaRPr lang="pl-PL" sz="3200" b="1" i="0" u="none" strike="noStrike" dirty="0">
                        <a:solidFill>
                          <a:schemeClr val="tx1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5177006"/>
                  </a:ext>
                </a:extLst>
              </a:tr>
              <a:tr h="101187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WOJEWÓDZTWIE</a:t>
                      </a:r>
                      <a:endParaRPr lang="pl-PL" sz="2000" b="1" i="0" u="none" strike="noStrike" dirty="0">
                        <a:solidFill>
                          <a:schemeClr val="tx1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ŁODZI</a:t>
                      </a:r>
                      <a:endParaRPr lang="pl-PL" sz="2000" b="1" i="0" u="none" strike="noStrike" dirty="0">
                        <a:solidFill>
                          <a:schemeClr val="tx1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459040004"/>
                  </a:ext>
                </a:extLst>
              </a:tr>
              <a:tr h="1011872">
                <a:tc>
                  <a:txBody>
                    <a:bodyPr/>
                    <a:lstStyle/>
                    <a:p>
                      <a:pPr algn="l" fontAlgn="b"/>
                      <a:r>
                        <a:rPr lang="pl-PL" sz="3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JĘZYK POLSKI</a:t>
                      </a:r>
                      <a:endParaRPr lang="pl-PL" sz="3600" b="1" i="0" u="none" strike="noStrike" dirty="0">
                        <a:solidFill>
                          <a:srgbClr val="FF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3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 19</a:t>
                      </a:r>
                      <a:endParaRPr lang="pl-PL" sz="3600" b="1" i="0" u="none" strike="noStrike" dirty="0">
                        <a:solidFill>
                          <a:srgbClr val="FF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3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6 </a:t>
                      </a:r>
                      <a:endParaRPr lang="pl-PL" sz="3600" b="1" i="0" u="none" strike="noStrike" dirty="0">
                        <a:solidFill>
                          <a:srgbClr val="FF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040562236"/>
                  </a:ext>
                </a:extLst>
              </a:tr>
              <a:tr h="1011872">
                <a:tc>
                  <a:txBody>
                    <a:bodyPr/>
                    <a:lstStyle/>
                    <a:p>
                      <a:pPr algn="l" fontAlgn="b"/>
                      <a:r>
                        <a:rPr lang="pl-PL" sz="3600" b="1" u="none" strike="noStrike" dirty="0">
                          <a:solidFill>
                            <a:srgbClr val="FFFF00"/>
                          </a:solidFill>
                          <a:effectLst/>
                        </a:rPr>
                        <a:t>  JĘZYK ANGIELSKI</a:t>
                      </a:r>
                      <a:endParaRPr lang="pl-PL" sz="3600" b="1" i="0" u="none" strike="noStrike" dirty="0">
                        <a:solidFill>
                          <a:srgbClr val="FFFF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3600" b="1" u="none" strike="noStrike" dirty="0">
                          <a:solidFill>
                            <a:srgbClr val="FFFF00"/>
                          </a:solidFill>
                          <a:effectLst/>
                        </a:rPr>
                        <a:t> 4</a:t>
                      </a:r>
                      <a:endParaRPr lang="pl-PL" sz="3600" b="1" i="0" u="none" strike="noStrike" dirty="0">
                        <a:solidFill>
                          <a:srgbClr val="FFFF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3600" b="1" u="none" strike="noStrike" dirty="0">
                          <a:solidFill>
                            <a:srgbClr val="FFFF00"/>
                          </a:solidFill>
                          <a:effectLst/>
                        </a:rPr>
                        <a:t>3</a:t>
                      </a:r>
                      <a:endParaRPr lang="pl-PL" sz="3600" b="1" i="0" u="none" strike="noStrike" dirty="0">
                        <a:solidFill>
                          <a:srgbClr val="FFFF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954884727"/>
                  </a:ext>
                </a:extLst>
              </a:tr>
              <a:tr h="1011872">
                <a:tc>
                  <a:txBody>
                    <a:bodyPr/>
                    <a:lstStyle/>
                    <a:p>
                      <a:pPr algn="l" fontAlgn="b"/>
                      <a:r>
                        <a:rPr lang="pl-PL" sz="3600" b="1" u="none" strike="noStrike" dirty="0">
                          <a:solidFill>
                            <a:srgbClr val="FF6600"/>
                          </a:solidFill>
                          <a:effectLst/>
                        </a:rPr>
                        <a:t>  MATEMATYKA</a:t>
                      </a:r>
                      <a:endParaRPr lang="pl-PL" sz="3600" b="1" i="0" u="none" strike="noStrike" dirty="0">
                        <a:solidFill>
                          <a:srgbClr val="FF66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3600" b="1" u="none" strike="noStrike" dirty="0">
                          <a:solidFill>
                            <a:srgbClr val="FF6600"/>
                          </a:solidFill>
                          <a:effectLst/>
                        </a:rPr>
                        <a:t> 6 </a:t>
                      </a:r>
                      <a:endParaRPr lang="pl-PL" sz="3600" b="1" i="0" u="none" strike="noStrike" dirty="0">
                        <a:solidFill>
                          <a:srgbClr val="FF66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3600" b="1" u="none" strike="noStrike" dirty="0">
                          <a:solidFill>
                            <a:srgbClr val="FF6600"/>
                          </a:solidFill>
                          <a:effectLst/>
                        </a:rPr>
                        <a:t>4 </a:t>
                      </a:r>
                      <a:endParaRPr lang="pl-PL" sz="3600" b="1" i="0" u="none" strike="noStrike" dirty="0">
                        <a:solidFill>
                          <a:srgbClr val="FF66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1885681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68709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152400" y="1600200"/>
            <a:ext cx="8839200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8800" b="1" cap="none" spc="0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33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POZIOM</a:t>
            </a:r>
          </a:p>
          <a:p>
            <a:pPr algn="ctr"/>
            <a:r>
              <a:rPr lang="pl-PL" sz="88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33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ROZSZERZONY</a:t>
            </a:r>
            <a:endParaRPr lang="pl-PL" sz="8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33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079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1295400" y="6211669"/>
            <a:ext cx="6705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3600" b="1" dirty="0"/>
              <a:t>WYNIKI ŚREDNIE</a:t>
            </a: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2209800" y="152400"/>
            <a:ext cx="533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4400" b="1" dirty="0"/>
              <a:t>JĘZYK ANGIELSKI</a:t>
            </a:r>
          </a:p>
        </p:txBody>
      </p:sp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2633166"/>
              </p:ext>
            </p:extLst>
          </p:nvPr>
        </p:nvGraphicFramePr>
        <p:xfrm>
          <a:off x="152400" y="921841"/>
          <a:ext cx="8839200" cy="52898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228600" y="685800"/>
            <a:ext cx="8686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800" b="1" dirty="0"/>
              <a:t>NAJLEPSZE WYNIKI ŚREDNIE W WOJEWÓDZTWIE ŁÓDZKIM w %</a:t>
            </a: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4400" b="1" dirty="0"/>
              <a:t>JĘZYK ANGIELSKI</a:t>
            </a:r>
            <a:endParaRPr lang="pl-PL" sz="2800" b="1" dirty="0"/>
          </a:p>
        </p:txBody>
      </p:sp>
      <p:sp>
        <p:nvSpPr>
          <p:cNvPr id="6" name="pole tekstowe 5"/>
          <p:cNvSpPr txBox="1"/>
          <p:nvPr/>
        </p:nvSpPr>
        <p:spPr>
          <a:xfrm>
            <a:off x="381000" y="6400800"/>
            <a:ext cx="73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graphicFrame>
        <p:nvGraphicFramePr>
          <p:cNvPr id="9" name="Wykres 8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2167000"/>
              </p:ext>
            </p:extLst>
          </p:nvPr>
        </p:nvGraphicFramePr>
        <p:xfrm>
          <a:off x="23812" y="1639907"/>
          <a:ext cx="9115425" cy="5237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pole tekstowe 6"/>
          <p:cNvSpPr txBox="1"/>
          <p:nvPr/>
        </p:nvSpPr>
        <p:spPr>
          <a:xfrm>
            <a:off x="5595937" y="6388714"/>
            <a:ext cx="3543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w nawiasach liczba zdających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2209799" y="6157912"/>
            <a:ext cx="4724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3600" b="1" dirty="0"/>
              <a:t>WYNIKI ŚREDNIE</a:t>
            </a: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2286000" y="152400"/>
            <a:ext cx="426790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4400" b="1" dirty="0"/>
              <a:t>MATEMATYKA</a:t>
            </a:r>
          </a:p>
        </p:txBody>
      </p:sp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0145962"/>
              </p:ext>
            </p:extLst>
          </p:nvPr>
        </p:nvGraphicFramePr>
        <p:xfrm>
          <a:off x="152401" y="921841"/>
          <a:ext cx="8839200" cy="52360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228600" y="838200"/>
            <a:ext cx="8686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800" b="1" dirty="0"/>
              <a:t>NAJLEPSZE WYNIKI ŚREDNIE W WOJEWÓDZTWIE ŁÓDZKIM w %</a:t>
            </a: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1752600" y="152400"/>
            <a:ext cx="58674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4400" b="1" dirty="0"/>
              <a:t>MATEMATYKA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381000" y="6400800"/>
            <a:ext cx="73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graphicFrame>
        <p:nvGraphicFramePr>
          <p:cNvPr id="9" name="Wykres 8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9546721"/>
              </p:ext>
            </p:extLst>
          </p:nvPr>
        </p:nvGraphicFramePr>
        <p:xfrm>
          <a:off x="-1" y="1792307"/>
          <a:ext cx="9134475" cy="50847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pole tekstowe 6"/>
          <p:cNvSpPr txBox="1"/>
          <p:nvPr/>
        </p:nvSpPr>
        <p:spPr>
          <a:xfrm>
            <a:off x="5581649" y="6486524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w nawiasach liczba zdających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2362200" y="6101683"/>
            <a:ext cx="4953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4000" b="1" dirty="0"/>
              <a:t>WYNIKI ŚREDNIE</a:t>
            </a:r>
          </a:p>
        </p:txBody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2362200" y="152400"/>
            <a:ext cx="4114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4800" b="1" dirty="0"/>
              <a:t>HISTORIA</a:t>
            </a:r>
          </a:p>
        </p:txBody>
      </p:sp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00000000-0008-0000-0A00-000007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3651173"/>
              </p:ext>
            </p:extLst>
          </p:nvPr>
        </p:nvGraphicFramePr>
        <p:xfrm>
          <a:off x="152400" y="881062"/>
          <a:ext cx="8839200" cy="5220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28600" y="838200"/>
            <a:ext cx="8686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800" b="1" dirty="0"/>
              <a:t>NAJLEPSZE WYNIKI ŚREDNIE W WOJEWÓDZTWIE ŁÓDZKIM w %</a:t>
            </a: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3151675" y="152400"/>
            <a:ext cx="293041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r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4800" b="1" dirty="0"/>
              <a:t>HISTORIA</a:t>
            </a:r>
          </a:p>
        </p:txBody>
      </p:sp>
      <p:graphicFrame>
        <p:nvGraphicFramePr>
          <p:cNvPr id="7" name="Wykres 6">
            <a:extLst>
              <a:ext uri="{FF2B5EF4-FFF2-40B4-BE49-F238E27FC236}">
                <a16:creationId xmlns:a16="http://schemas.microsoft.com/office/drawing/2014/main" id="{00000000-0008-0000-0B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4436999"/>
              </p:ext>
            </p:extLst>
          </p:nvPr>
        </p:nvGraphicFramePr>
        <p:xfrm>
          <a:off x="19050" y="1724022"/>
          <a:ext cx="9124950" cy="5133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pole tekstowe 4"/>
          <p:cNvSpPr txBox="1"/>
          <p:nvPr/>
        </p:nvSpPr>
        <p:spPr>
          <a:xfrm>
            <a:off x="5619750" y="6479142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w nawiasach liczba zdających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533400" y="138290"/>
            <a:ext cx="82296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800" b="1" dirty="0"/>
              <a:t>Prezentacja pisemnych egzaminów maturalnych w XXI LO w Łodzi </a:t>
            </a:r>
            <a:r>
              <a:rPr lang="pl-PL" sz="2800" b="1" u="sng" dirty="0">
                <a:solidFill>
                  <a:srgbClr val="FF0000"/>
                </a:solidFill>
              </a:rPr>
              <a:t>obejmuje</a:t>
            </a:r>
            <a:r>
              <a:rPr lang="pl-PL" sz="2800" b="1" dirty="0"/>
              <a:t> wyniki absolwentów z roku </a:t>
            </a:r>
            <a:r>
              <a:rPr lang="pl-PL" sz="2800" b="1" dirty="0" smtClean="0"/>
              <a:t>2023. </a:t>
            </a:r>
            <a:endParaRPr lang="pl-PL" sz="2800" b="1" dirty="0"/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533400" y="2971800"/>
            <a:ext cx="800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l-PL" sz="2800"/>
          </a:p>
        </p:txBody>
      </p:sp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266700" y="2949476"/>
            <a:ext cx="85344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b="1" dirty="0"/>
              <a:t>Prezentacja</a:t>
            </a:r>
            <a:r>
              <a:rPr lang="pl-PL" sz="2400" b="1" dirty="0">
                <a:solidFill>
                  <a:schemeClr val="tx2"/>
                </a:solidFill>
              </a:rPr>
              <a:t> </a:t>
            </a:r>
            <a:r>
              <a:rPr lang="pl-PL" sz="2400" b="1" u="sng" dirty="0">
                <a:solidFill>
                  <a:srgbClr val="FF0000"/>
                </a:solidFill>
              </a:rPr>
              <a:t>nie obejmuje:</a:t>
            </a:r>
            <a:endParaRPr lang="pl-PL" sz="2400" b="1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pl-PL" sz="2400" b="1" dirty="0"/>
              <a:t> wyników absolwentów z lat wcześniejszych, którzy pisali ponownie egzamin w maju 2022 roku,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pl-PL" sz="2400" b="1" dirty="0"/>
              <a:t> wyników absolwentów, którzy w ogóle nie przystąpili do egzaminu.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990600" y="5304681"/>
            <a:ext cx="70866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/>
              <a:t>Do egzaminu maturalnego przystąpiło </a:t>
            </a:r>
            <a:r>
              <a:rPr lang="pl-PL" sz="4800" b="1" dirty="0" smtClean="0">
                <a:solidFill>
                  <a:srgbClr val="FF0000"/>
                </a:solidFill>
              </a:rPr>
              <a:t>117</a:t>
            </a:r>
            <a:r>
              <a:rPr lang="pl-PL" sz="2800" b="1" dirty="0" smtClean="0"/>
              <a:t> </a:t>
            </a:r>
            <a:r>
              <a:rPr lang="pl-PL" sz="2800" b="1" dirty="0"/>
              <a:t>absolwentów 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84EF1DA8-6C5B-4834-A9C3-F7C4575C67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962" y="1553319"/>
            <a:ext cx="82296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800" b="1" dirty="0"/>
              <a:t>W zestawieniu wyników szkół uwzględniono szkoły, w których liczba zdających dany przedmiot uczniów wynosiła </a:t>
            </a:r>
            <a:r>
              <a:rPr lang="pl-PL" sz="2800" b="1" u="sng" dirty="0">
                <a:solidFill>
                  <a:srgbClr val="FF0000"/>
                </a:solidFill>
              </a:rPr>
              <a:t>co najmniej 5</a:t>
            </a:r>
            <a:r>
              <a:rPr lang="pl-PL" sz="2800" b="1" dirty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6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6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5" grpId="0"/>
      <p:bldP spid="56327" grpId="0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2362200" y="6101683"/>
            <a:ext cx="4953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4000" b="1" dirty="0"/>
              <a:t>WYNIKI ŚREDNIE</a:t>
            </a:r>
          </a:p>
        </p:txBody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0" y="15240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4800" b="1" dirty="0"/>
              <a:t>WIEDZA O SPOŁECZEŃSTWIE</a:t>
            </a:r>
          </a:p>
        </p:txBody>
      </p:sp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00000000-0008-0000-0A00-00000A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7076008"/>
              </p:ext>
            </p:extLst>
          </p:nvPr>
        </p:nvGraphicFramePr>
        <p:xfrm>
          <a:off x="152400" y="983397"/>
          <a:ext cx="8839200" cy="5118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603955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28600" y="838200"/>
            <a:ext cx="8686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800" b="1" dirty="0"/>
              <a:t>NAJLEPSZE WYNIKI ŚREDNIE W WOJEWÓDZTWIE ŁÓDZKIM w %</a:t>
            </a: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147909" y="152400"/>
            <a:ext cx="893796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r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4800" b="1" dirty="0"/>
              <a:t>WIEDZA O SPOŁECZEŃSTWIE</a:t>
            </a:r>
          </a:p>
        </p:txBody>
      </p:sp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B83B6F6F-03EC-414E-B9CC-1F1894585E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0162855"/>
              </p:ext>
            </p:extLst>
          </p:nvPr>
        </p:nvGraphicFramePr>
        <p:xfrm>
          <a:off x="33337" y="1792307"/>
          <a:ext cx="9052533" cy="50346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pole tekstowe 4"/>
          <p:cNvSpPr txBox="1"/>
          <p:nvPr/>
        </p:nvSpPr>
        <p:spPr>
          <a:xfrm>
            <a:off x="2438400" y="6488667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w nawiasach liczba zdających</a:t>
            </a:r>
          </a:p>
        </p:txBody>
      </p:sp>
    </p:spTree>
    <p:extLst>
      <p:ext uri="{BB962C8B-B14F-4D97-AF65-F5344CB8AC3E}">
        <p14:creationId xmlns:p14="http://schemas.microsoft.com/office/powerpoint/2010/main" val="33966815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2095500" y="6107609"/>
            <a:ext cx="50292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4400" b="1" dirty="0"/>
              <a:t>WYNIKI ŚREDNIE</a:t>
            </a: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2286000" y="152400"/>
            <a:ext cx="46482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4400" b="1" dirty="0"/>
              <a:t>JĘZYK POLSKI</a:t>
            </a:r>
          </a:p>
        </p:txBody>
      </p:sp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2318459"/>
              </p:ext>
            </p:extLst>
          </p:nvPr>
        </p:nvGraphicFramePr>
        <p:xfrm>
          <a:off x="152400" y="921841"/>
          <a:ext cx="8839200" cy="5185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627897" y="152400"/>
            <a:ext cx="800219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r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3600" b="1" dirty="0"/>
              <a:t>JĘZYK POLSKI  poziom rozszerzony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304800" y="762000"/>
            <a:ext cx="8686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800" b="1" dirty="0"/>
              <a:t>NAJLEPSZE WYNIKI ŚREDNIE W WOJEWÓDZTWIE ŁÓDZKIM w %</a:t>
            </a:r>
          </a:p>
        </p:txBody>
      </p:sp>
      <p:graphicFrame>
        <p:nvGraphicFramePr>
          <p:cNvPr id="9" name="Wykres 8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8340068"/>
              </p:ext>
            </p:extLst>
          </p:nvPr>
        </p:nvGraphicFramePr>
        <p:xfrm>
          <a:off x="-85725" y="1716107"/>
          <a:ext cx="9267825" cy="5141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5562600" y="6488668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w nawiasach liczba zdających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228600" y="685800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800" b="1" dirty="0"/>
              <a:t>NAJLEPSZE WYNIKI ŚREDNIE W ŁODZI w %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381000" y="6400800"/>
            <a:ext cx="73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52400" y="152400"/>
            <a:ext cx="8686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3600" b="1" dirty="0"/>
              <a:t>JĘZYK POLSKI  poziom rozszerzony</a:t>
            </a:r>
          </a:p>
        </p:txBody>
      </p:sp>
      <p:graphicFrame>
        <p:nvGraphicFramePr>
          <p:cNvPr id="10" name="Wykres 9">
            <a:extLst>
              <a:ext uri="{FF2B5EF4-FFF2-40B4-BE49-F238E27FC236}">
                <a16:creationId xmlns:a16="http://schemas.microsoft.com/office/drawing/2014/main" id="{C8ADC6AA-48B8-485D-82C3-A1ACF9058F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4209354"/>
              </p:ext>
            </p:extLst>
          </p:nvPr>
        </p:nvGraphicFramePr>
        <p:xfrm>
          <a:off x="1" y="1209020"/>
          <a:ext cx="9144000" cy="5648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pole tekstowe 7"/>
          <p:cNvSpPr txBox="1"/>
          <p:nvPr/>
        </p:nvSpPr>
        <p:spPr>
          <a:xfrm>
            <a:off x="5310187" y="6466597"/>
            <a:ext cx="388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/>
              <a:t>w nawiasach liczba zdających</a:t>
            </a:r>
          </a:p>
        </p:txBody>
      </p:sp>
    </p:spTree>
    <p:extLst>
      <p:ext uri="{BB962C8B-B14F-4D97-AF65-F5344CB8AC3E}">
        <p14:creationId xmlns:p14="http://schemas.microsoft.com/office/powerpoint/2010/main" val="14456758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2438400" y="152400"/>
            <a:ext cx="44958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5400" b="1" dirty="0"/>
              <a:t>GEOGRAFIA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438400" y="6088559"/>
            <a:ext cx="50292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4000" b="1" dirty="0"/>
              <a:t>WYNIKI</a:t>
            </a:r>
            <a:r>
              <a:rPr lang="pl-PL" sz="4400" b="1" dirty="0"/>
              <a:t> </a:t>
            </a:r>
            <a:r>
              <a:rPr lang="pl-PL" sz="4000" b="1" dirty="0"/>
              <a:t>ŚREDNIE</a:t>
            </a:r>
          </a:p>
        </p:txBody>
      </p:sp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00000000-0008-0000-09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157810"/>
              </p:ext>
            </p:extLst>
          </p:nvPr>
        </p:nvGraphicFramePr>
        <p:xfrm>
          <a:off x="152400" y="1075731"/>
          <a:ext cx="8839200" cy="50128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3048000" y="152400"/>
            <a:ext cx="341760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r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4400" b="1" dirty="0"/>
              <a:t>GEOGRAFIA</a:t>
            </a:r>
            <a:endParaRPr lang="pl-PL" sz="3200" b="1" dirty="0"/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28600" y="838200"/>
            <a:ext cx="8686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800" b="1" dirty="0"/>
              <a:t>NAJLEPSZE WYNIKI ŚREDNIE W WOJEWÓDZTWIE ŁÓDZKIM w %</a:t>
            </a:r>
          </a:p>
        </p:txBody>
      </p:sp>
      <p:graphicFrame>
        <p:nvGraphicFramePr>
          <p:cNvPr id="7" name="Wykres 6">
            <a:extLst>
              <a:ext uri="{FF2B5EF4-FFF2-40B4-BE49-F238E27FC236}">
                <a16:creationId xmlns:a16="http://schemas.microsoft.com/office/drawing/2014/main" id="{00000000-0008-0000-0A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5999017"/>
              </p:ext>
            </p:extLst>
          </p:nvPr>
        </p:nvGraphicFramePr>
        <p:xfrm>
          <a:off x="0" y="1792307"/>
          <a:ext cx="9144000" cy="5056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5410200" y="6336268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w nawiasach liczba zdających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2590800" y="152400"/>
            <a:ext cx="35052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4400" b="1" dirty="0"/>
              <a:t>BIOLOGIA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295400" y="6079034"/>
            <a:ext cx="70104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4400" b="1" dirty="0"/>
              <a:t>WYNIKI ŚREDNIE</a:t>
            </a:r>
          </a:p>
        </p:txBody>
      </p:sp>
      <p:graphicFrame>
        <p:nvGraphicFramePr>
          <p:cNvPr id="8" name="Wykres 7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77572"/>
              </p:ext>
            </p:extLst>
          </p:nvPr>
        </p:nvGraphicFramePr>
        <p:xfrm>
          <a:off x="152400" y="976312"/>
          <a:ext cx="8839200" cy="51027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3276600" y="152400"/>
            <a:ext cx="279082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r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4400" b="1" dirty="0"/>
              <a:t>BIOLOGIA</a:t>
            </a:r>
            <a:endParaRPr lang="pl-PL" sz="3200" b="1" dirty="0"/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28600" y="838200"/>
            <a:ext cx="8686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800" b="1" dirty="0"/>
              <a:t>NAJLEPSZE WYNIKI ŚREDNIE W WOJEWÓDZTWIE ŁÓDZKIM w %</a:t>
            </a:r>
          </a:p>
        </p:txBody>
      </p:sp>
      <p:graphicFrame>
        <p:nvGraphicFramePr>
          <p:cNvPr id="10" name="Wykres 9">
            <a:extLst>
              <a:ext uri="{FF2B5EF4-FFF2-40B4-BE49-F238E27FC236}">
                <a16:creationId xmlns:a16="http://schemas.microsoft.com/office/drawing/2014/main" id="{00000000-0008-0000-09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5089685"/>
              </p:ext>
            </p:extLst>
          </p:nvPr>
        </p:nvGraphicFramePr>
        <p:xfrm>
          <a:off x="0" y="1792307"/>
          <a:ext cx="9144000" cy="50731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5638801" y="6455330"/>
            <a:ext cx="3505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w nawiasach liczba zdających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228600" y="685800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800" b="1" dirty="0"/>
              <a:t>NAJLEPSZE WYNIKI ŚREDNIE W ŁODZI w %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381000" y="6400800"/>
            <a:ext cx="73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52400" y="152400"/>
            <a:ext cx="8686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3600" b="1" dirty="0"/>
              <a:t>BIOLOGIA  poziom rozszerzony</a:t>
            </a:r>
          </a:p>
        </p:txBody>
      </p:sp>
      <p:graphicFrame>
        <p:nvGraphicFramePr>
          <p:cNvPr id="10" name="Wykres 9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9071858"/>
              </p:ext>
            </p:extLst>
          </p:nvPr>
        </p:nvGraphicFramePr>
        <p:xfrm>
          <a:off x="0" y="1209021"/>
          <a:ext cx="9144000" cy="5648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pole tekstowe 7"/>
          <p:cNvSpPr txBox="1"/>
          <p:nvPr/>
        </p:nvSpPr>
        <p:spPr>
          <a:xfrm>
            <a:off x="5310187" y="6466597"/>
            <a:ext cx="388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/>
              <a:t>w nawiasach liczba zdających</a:t>
            </a:r>
          </a:p>
        </p:txBody>
      </p:sp>
    </p:spTree>
    <p:extLst>
      <p:ext uri="{BB962C8B-B14F-4D97-AF65-F5344CB8AC3E}">
        <p14:creationId xmlns:p14="http://schemas.microsoft.com/office/powerpoint/2010/main" val="1329786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152400" y="1600200"/>
            <a:ext cx="8839200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8800" b="1" cap="none" spc="0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POZIOM</a:t>
            </a:r>
          </a:p>
          <a:p>
            <a:pPr algn="ctr"/>
            <a:r>
              <a:rPr lang="pl-PL" sz="88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PODSTAWOWY</a:t>
            </a:r>
            <a:endParaRPr lang="pl-PL" sz="8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8093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2286000" y="6088559"/>
            <a:ext cx="50292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4400" b="1" dirty="0"/>
              <a:t>WYNIKI ŚREDNIE</a:t>
            </a: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2819400" y="152400"/>
            <a:ext cx="3505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4400" b="1" dirty="0"/>
              <a:t>CHEMIA</a:t>
            </a:r>
          </a:p>
        </p:txBody>
      </p:sp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6731387"/>
              </p:ext>
            </p:extLst>
          </p:nvPr>
        </p:nvGraphicFramePr>
        <p:xfrm>
          <a:off x="152400" y="914400"/>
          <a:ext cx="88392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3581400" y="152400"/>
            <a:ext cx="222496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r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4400" b="1" dirty="0"/>
              <a:t>CHEMIA</a:t>
            </a:r>
            <a:endParaRPr lang="pl-PL" sz="3200" b="1" dirty="0"/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28600" y="838200"/>
            <a:ext cx="8686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800" b="1" dirty="0"/>
              <a:t>NAJLEPSZE WYNIKI ŚREDNIE W WOJEWÓDZTWIE ŁÓDZKIM w %</a:t>
            </a:r>
          </a:p>
        </p:txBody>
      </p:sp>
      <p:graphicFrame>
        <p:nvGraphicFramePr>
          <p:cNvPr id="7" name="Wykres 6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4133039"/>
              </p:ext>
            </p:extLst>
          </p:nvPr>
        </p:nvGraphicFramePr>
        <p:xfrm>
          <a:off x="0" y="1792307"/>
          <a:ext cx="9144000" cy="50942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5562600" y="6331505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w nawiasach liczba zdających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8D0186E-8496-4F76-86AA-F077D7F73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" y="19050"/>
            <a:ext cx="8839200" cy="1143000"/>
          </a:xfrm>
        </p:spPr>
        <p:txBody>
          <a:bodyPr/>
          <a:lstStyle/>
          <a:p>
            <a:r>
              <a:rPr lang="pl-PL" sz="3600" b="1" dirty="0"/>
              <a:t>EGZAMIN MATURALNY w XII LO – </a:t>
            </a:r>
            <a:r>
              <a:rPr lang="pl-PL" sz="3600" b="1" dirty="0" smtClean="0"/>
              <a:t>2023</a:t>
            </a:r>
            <a:r>
              <a:rPr lang="pl-PL" sz="3600" b="1" dirty="0"/>
              <a:t/>
            </a:r>
            <a:br>
              <a:rPr lang="pl-PL" sz="3600" b="1" dirty="0"/>
            </a:br>
            <a:r>
              <a:rPr lang="pl-PL" sz="3600" b="1" dirty="0"/>
              <a:t>poziom rozszerzony</a:t>
            </a: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38EAA5F1-B39F-4A19-8415-FEC65B1BDE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0887010"/>
              </p:ext>
            </p:extLst>
          </p:nvPr>
        </p:nvGraphicFramePr>
        <p:xfrm>
          <a:off x="152400" y="1162050"/>
          <a:ext cx="8792082" cy="56769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48683">
                  <a:extLst>
                    <a:ext uri="{9D8B030D-6E8A-4147-A177-3AD203B41FA5}">
                      <a16:colId xmlns:a16="http://schemas.microsoft.com/office/drawing/2014/main" val="6722778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500770549"/>
                    </a:ext>
                  </a:extLst>
                </a:gridCol>
                <a:gridCol w="2133599">
                  <a:extLst>
                    <a:ext uri="{9D8B030D-6E8A-4147-A177-3AD203B41FA5}">
                      <a16:colId xmlns:a16="http://schemas.microsoft.com/office/drawing/2014/main" val="2583451923"/>
                    </a:ext>
                  </a:extLst>
                </a:gridCol>
              </a:tblGrid>
              <a:tr h="56769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3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PRZEDMIOT</a:t>
                      </a:r>
                      <a:endParaRPr lang="pl-PL" sz="3600" b="1" i="0" u="none" strike="noStrike" dirty="0">
                        <a:solidFill>
                          <a:schemeClr val="tx1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3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MIEJSCE SZKOŁY w:</a:t>
                      </a:r>
                      <a:endParaRPr lang="pl-PL" sz="3200" b="1" i="0" u="none" strike="noStrike" dirty="0">
                        <a:solidFill>
                          <a:schemeClr val="tx1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5177006"/>
                  </a:ext>
                </a:extLst>
              </a:tr>
              <a:tr h="56769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WOJEWÓDZTWIE</a:t>
                      </a:r>
                      <a:endParaRPr lang="pl-PL" sz="2000" b="1" i="0" u="none" strike="noStrike" dirty="0">
                        <a:solidFill>
                          <a:schemeClr val="tx1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ŁODZI</a:t>
                      </a:r>
                      <a:endParaRPr lang="pl-PL" sz="2000" b="1" i="0" u="none" strike="noStrike" dirty="0">
                        <a:solidFill>
                          <a:schemeClr val="tx1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459040004"/>
                  </a:ext>
                </a:extLst>
              </a:tr>
              <a:tr h="567690">
                <a:tc>
                  <a:txBody>
                    <a:bodyPr/>
                    <a:lstStyle/>
                    <a:p>
                      <a:pPr algn="l" fontAlgn="b"/>
                      <a:r>
                        <a:rPr lang="pl-PL" sz="3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JĘZYK POLSKI</a:t>
                      </a:r>
                      <a:endParaRPr lang="pl-PL" sz="3600" b="1" i="0" u="none" strike="noStrike" dirty="0">
                        <a:solidFill>
                          <a:srgbClr val="FF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3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 5</a:t>
                      </a:r>
                      <a:endParaRPr lang="pl-PL" sz="3600" b="1" i="0" u="none" strike="noStrike" dirty="0">
                        <a:solidFill>
                          <a:srgbClr val="FF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36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4 </a:t>
                      </a:r>
                      <a:endParaRPr lang="pl-PL" sz="3600" b="1" i="0" u="none" strike="noStrike" dirty="0">
                        <a:solidFill>
                          <a:srgbClr val="FF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040562236"/>
                  </a:ext>
                </a:extLst>
              </a:tr>
              <a:tr h="567690">
                <a:tc>
                  <a:txBody>
                    <a:bodyPr/>
                    <a:lstStyle/>
                    <a:p>
                      <a:pPr algn="l" fontAlgn="b"/>
                      <a:r>
                        <a:rPr lang="pl-PL" sz="3600" b="1" u="none" strike="noStrike" dirty="0">
                          <a:solidFill>
                            <a:srgbClr val="FFFF00"/>
                          </a:solidFill>
                          <a:effectLst/>
                        </a:rPr>
                        <a:t>  JĘZYK ANGIELSKI</a:t>
                      </a:r>
                      <a:endParaRPr lang="pl-PL" sz="3600" b="1" i="0" u="none" strike="noStrike" dirty="0">
                        <a:solidFill>
                          <a:srgbClr val="FFFF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3600" b="1" u="none" strike="noStrike" dirty="0">
                          <a:solidFill>
                            <a:srgbClr val="FFFF00"/>
                          </a:solidFill>
                          <a:effectLst/>
                        </a:rPr>
                        <a:t>3</a:t>
                      </a:r>
                      <a:endParaRPr lang="pl-PL" sz="3600" b="1" i="0" u="none" strike="noStrike" dirty="0">
                        <a:solidFill>
                          <a:srgbClr val="FFFF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3600" b="1" u="none" strike="noStrike" dirty="0">
                          <a:solidFill>
                            <a:srgbClr val="FFFF00"/>
                          </a:solidFill>
                          <a:effectLst/>
                        </a:rPr>
                        <a:t>2</a:t>
                      </a:r>
                      <a:endParaRPr lang="pl-PL" sz="3600" b="1" i="0" u="none" strike="noStrike" dirty="0">
                        <a:solidFill>
                          <a:srgbClr val="FFFF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954884727"/>
                  </a:ext>
                </a:extLst>
              </a:tr>
              <a:tr h="567690">
                <a:tc>
                  <a:txBody>
                    <a:bodyPr/>
                    <a:lstStyle/>
                    <a:p>
                      <a:pPr algn="l" fontAlgn="b"/>
                      <a:r>
                        <a:rPr lang="pl-PL" sz="3600" b="1" u="none" strike="noStrike" dirty="0">
                          <a:solidFill>
                            <a:srgbClr val="FF6600"/>
                          </a:solidFill>
                          <a:effectLst/>
                        </a:rPr>
                        <a:t>  MATEMATYKA</a:t>
                      </a:r>
                      <a:endParaRPr lang="pl-PL" sz="3600" b="1" i="0" u="none" strike="noStrike" dirty="0">
                        <a:solidFill>
                          <a:srgbClr val="FF66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3600" b="1" u="none" strike="noStrike" dirty="0">
                          <a:solidFill>
                            <a:srgbClr val="FF6600"/>
                          </a:solidFill>
                          <a:effectLst/>
                        </a:rPr>
                        <a:t> 9 </a:t>
                      </a:r>
                      <a:endParaRPr lang="pl-PL" sz="3600" b="1" i="0" u="none" strike="noStrike" dirty="0">
                        <a:solidFill>
                          <a:srgbClr val="FF66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3600" b="1" u="none" strike="noStrike" dirty="0">
                          <a:solidFill>
                            <a:srgbClr val="FF6600"/>
                          </a:solidFill>
                          <a:effectLst/>
                        </a:rPr>
                        <a:t>8 </a:t>
                      </a:r>
                      <a:endParaRPr lang="pl-PL" sz="3600" b="1" i="0" u="none" strike="noStrike" dirty="0">
                        <a:solidFill>
                          <a:srgbClr val="FF66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188568199"/>
                  </a:ext>
                </a:extLst>
              </a:tr>
              <a:tr h="567690">
                <a:tc>
                  <a:txBody>
                    <a:bodyPr/>
                    <a:lstStyle/>
                    <a:p>
                      <a:pPr algn="l" fontAlgn="b"/>
                      <a:r>
                        <a:rPr lang="pl-PL" sz="3600" b="1" i="0" u="none" strike="noStrike" dirty="0">
                          <a:solidFill>
                            <a:srgbClr val="CC0066"/>
                          </a:solidFill>
                          <a:effectLst/>
                          <a:latin typeface="+mj-lt"/>
                        </a:rPr>
                        <a:t>  HISTORIA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3600" b="1" i="0" u="none" strike="noStrike" dirty="0">
                          <a:solidFill>
                            <a:srgbClr val="CC0066"/>
                          </a:solidFill>
                          <a:effectLst/>
                          <a:latin typeface="Czcionka tekstu podstawowego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3600" b="1" i="0" u="none" strike="noStrike" dirty="0">
                          <a:solidFill>
                            <a:srgbClr val="CC0066"/>
                          </a:solidFill>
                          <a:effectLst/>
                          <a:latin typeface="Czcionka tekstu podstawowego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715083946"/>
                  </a:ext>
                </a:extLst>
              </a:tr>
              <a:tr h="567690">
                <a:tc>
                  <a:txBody>
                    <a:bodyPr/>
                    <a:lstStyle/>
                    <a:p>
                      <a:pPr algn="l" fontAlgn="b"/>
                      <a:r>
                        <a:rPr lang="pl-PL" sz="3600" b="1" i="0" u="none" strike="noStrike" dirty="0">
                          <a:solidFill>
                            <a:srgbClr val="993300"/>
                          </a:solidFill>
                          <a:effectLst/>
                          <a:latin typeface="+mj-lt"/>
                        </a:rPr>
                        <a:t>  WOS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3600" b="1" i="0" u="none" strike="noStrike" dirty="0">
                          <a:solidFill>
                            <a:srgbClr val="993300"/>
                          </a:solidFill>
                          <a:effectLst/>
                          <a:latin typeface="Czcionka tekstu podstawowego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3600" b="1" i="0" u="none" strike="noStrike" dirty="0">
                          <a:solidFill>
                            <a:srgbClr val="993300"/>
                          </a:solidFill>
                          <a:effectLst/>
                          <a:latin typeface="Czcionka tekstu podstawowego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282042567"/>
                  </a:ext>
                </a:extLst>
              </a:tr>
              <a:tr h="567690">
                <a:tc>
                  <a:txBody>
                    <a:bodyPr/>
                    <a:lstStyle/>
                    <a:p>
                      <a:pPr algn="l" fontAlgn="b"/>
                      <a:r>
                        <a:rPr lang="pl-PL" sz="3600" b="1" u="none" strike="noStrike" dirty="0">
                          <a:solidFill>
                            <a:srgbClr val="996633"/>
                          </a:solidFill>
                          <a:effectLst/>
                        </a:rPr>
                        <a:t>  </a:t>
                      </a:r>
                      <a:r>
                        <a:rPr lang="pl-PL" sz="3600" b="1" u="none" strike="noStrike" dirty="0">
                          <a:solidFill>
                            <a:srgbClr val="00B0F0"/>
                          </a:solidFill>
                          <a:effectLst/>
                        </a:rPr>
                        <a:t>GEOGRAFIA</a:t>
                      </a:r>
                      <a:endParaRPr lang="pl-PL" sz="3600" b="1" i="0" u="none" strike="noStrike" dirty="0">
                        <a:solidFill>
                          <a:srgbClr val="00B0F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3600" b="1" i="0" u="none" strike="noStrike" dirty="0">
                          <a:solidFill>
                            <a:srgbClr val="00B0F0"/>
                          </a:solidFill>
                          <a:effectLst/>
                          <a:latin typeface="Czcionka tekstu podstawowego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3600" b="1" i="0" u="none" strike="noStrike" dirty="0">
                          <a:solidFill>
                            <a:srgbClr val="00B0F0"/>
                          </a:solidFill>
                          <a:effectLst/>
                          <a:latin typeface="Czcionka tekstu podstawowego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79171547"/>
                  </a:ext>
                </a:extLst>
              </a:tr>
              <a:tr h="567690">
                <a:tc>
                  <a:txBody>
                    <a:bodyPr/>
                    <a:lstStyle/>
                    <a:p>
                      <a:pPr algn="l" fontAlgn="b"/>
                      <a:r>
                        <a:rPr lang="pl-PL" sz="36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  BIOLOGIA</a:t>
                      </a:r>
                      <a:endParaRPr lang="pl-PL" sz="3600" b="1" i="0" u="none" strike="noStrike" dirty="0">
                        <a:solidFill>
                          <a:srgbClr val="008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36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 10</a:t>
                      </a:r>
                      <a:endParaRPr lang="pl-PL" sz="3600" b="1" i="0" u="none" strike="noStrike" dirty="0">
                        <a:solidFill>
                          <a:srgbClr val="008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3600" b="1" u="none" strike="noStrike" dirty="0">
                          <a:solidFill>
                            <a:srgbClr val="008000"/>
                          </a:solidFill>
                          <a:effectLst/>
                        </a:rPr>
                        <a:t>6 </a:t>
                      </a:r>
                      <a:endParaRPr lang="pl-PL" sz="3600" b="1" i="0" u="none" strike="noStrike" dirty="0">
                        <a:solidFill>
                          <a:srgbClr val="008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882415179"/>
                  </a:ext>
                </a:extLst>
              </a:tr>
              <a:tr h="567690">
                <a:tc>
                  <a:txBody>
                    <a:bodyPr/>
                    <a:lstStyle/>
                    <a:p>
                      <a:pPr algn="l" fontAlgn="b"/>
                      <a:r>
                        <a:rPr lang="pl-PL" sz="3600" b="1" u="none" strike="noStrike" dirty="0">
                          <a:solidFill>
                            <a:srgbClr val="800080"/>
                          </a:solidFill>
                          <a:effectLst/>
                        </a:rPr>
                        <a:t>  CHEMIA</a:t>
                      </a:r>
                      <a:endParaRPr lang="pl-PL" sz="3600" b="1" i="0" u="none" strike="noStrike" dirty="0">
                        <a:solidFill>
                          <a:srgbClr val="80008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3600" b="1" u="none" strike="noStrike" dirty="0">
                          <a:solidFill>
                            <a:srgbClr val="800080"/>
                          </a:solidFill>
                          <a:effectLst/>
                        </a:rPr>
                        <a:t> 3</a:t>
                      </a:r>
                      <a:endParaRPr lang="pl-PL" sz="3600" b="1" i="0" u="none" strike="noStrike" dirty="0">
                        <a:solidFill>
                          <a:srgbClr val="80008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3600" b="1" u="none" strike="noStrike" dirty="0">
                          <a:solidFill>
                            <a:srgbClr val="800080"/>
                          </a:solidFill>
                          <a:effectLst/>
                        </a:rPr>
                        <a:t>3 </a:t>
                      </a:r>
                      <a:endParaRPr lang="pl-PL" sz="3600" b="1" i="0" u="none" strike="noStrike" dirty="0">
                        <a:solidFill>
                          <a:srgbClr val="80008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3546836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61892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1" name="WordArt 7"/>
          <p:cNvSpPr>
            <a:spLocks noChangeArrowheads="1" noChangeShapeType="1" noTextEdit="1"/>
          </p:cNvSpPr>
          <p:nvPr/>
        </p:nvSpPr>
        <p:spPr bwMode="auto">
          <a:xfrm>
            <a:off x="1524000" y="4038600"/>
            <a:ext cx="6172200" cy="2514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l-PL" sz="3600" kern="10" dirty="0" smtClean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Dziękuję</a:t>
            </a:r>
            <a:endParaRPr lang="pl-PL" sz="3600" kern="10" dirty="0">
              <a:ln w="9525">
                <a:noFill/>
                <a:round/>
                <a:headEnd/>
                <a:tailEnd/>
              </a:ln>
              <a:gradFill rotWithShape="0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Impact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609600" y="457200"/>
            <a:ext cx="8077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Opracowano na podstawie:</a:t>
            </a:r>
          </a:p>
          <a:p>
            <a:pPr>
              <a:buFont typeface="Wingdings" pitchFamily="2" charset="2"/>
              <a:buChar char="Ø"/>
            </a:pPr>
            <a:r>
              <a:rPr lang="pl-PL" dirty="0"/>
              <a:t> </a:t>
            </a:r>
            <a:r>
              <a:rPr lang="pl-PL" dirty="0">
                <a:hlinkClick r:id="rId3"/>
              </a:rPr>
              <a:t>„</a:t>
            </a:r>
            <a:r>
              <a:rPr lang="pl-PL" dirty="0">
                <a:hlinkClick r:id="rId4"/>
              </a:rPr>
              <a:t>Wstępna informacja o wynikach egzaminu maturalnego przeprowadzonego w maju </a:t>
            </a:r>
            <a:r>
              <a:rPr lang="pl-PL" dirty="0" smtClean="0">
                <a:hlinkClick r:id="rId4"/>
              </a:rPr>
              <a:t>2023 </a:t>
            </a:r>
            <a:r>
              <a:rPr lang="pl-PL" dirty="0">
                <a:hlinkClick r:id="rId4"/>
              </a:rPr>
              <a:t>r. - województwo łódzkie.</a:t>
            </a:r>
            <a:r>
              <a:rPr lang="pl-PL" dirty="0">
                <a:hlinkClick r:id="rId3"/>
              </a:rPr>
              <a:t>” </a:t>
            </a:r>
            <a:r>
              <a:rPr lang="pl-PL" dirty="0"/>
              <a:t>(https://www.komisja.pl/pobierz/matura/raporty/2022/10_wstepne_informacje_o_wynikach_egzaminu_maturalnego_2022.pdf),</a:t>
            </a:r>
          </a:p>
          <a:p>
            <a:pPr>
              <a:buFont typeface="Wingdings" pitchFamily="2" charset="2"/>
              <a:buChar char="Ø"/>
            </a:pPr>
            <a:r>
              <a:rPr lang="pl-PL" dirty="0"/>
              <a:t> </a:t>
            </a:r>
            <a:r>
              <a:rPr lang="pl-PL" dirty="0"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„</a:t>
            </a:r>
            <a:r>
              <a:rPr lang="pl-PL" dirty="0"/>
              <a:t>Wyniki egzaminu maturalnego w szkołach – maj </a:t>
            </a:r>
            <a:r>
              <a:rPr lang="pl-PL" dirty="0" smtClean="0"/>
              <a:t>20223</a:t>
            </a:r>
            <a:r>
              <a:rPr lang="pl-PL" dirty="0" smtClean="0"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.</a:t>
            </a:r>
            <a:r>
              <a:rPr lang="pl-PL" dirty="0" smtClean="0"/>
              <a:t>” </a:t>
            </a:r>
            <a:r>
              <a:rPr lang="pl-PL" dirty="0"/>
              <a:t>(http://komisja.pl/info.php?i=33)</a:t>
            </a:r>
          </a:p>
        </p:txBody>
      </p:sp>
    </p:spTree>
  </p:cSld>
  <p:clrMapOvr>
    <a:masterClrMapping/>
  </p:clrMapOvr>
  <p:transition advClick="0" advTm="3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 tmFilter="0, 0; .2, .5; .8, .5; 1, 0"/>
                                        <p:tgtEl>
                                          <p:spTgt spid="573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1000" autoRev="1" fill="hold"/>
                                        <p:tgtEl>
                                          <p:spTgt spid="573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at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1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2095500" y="6088559"/>
            <a:ext cx="50292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4400" b="1" dirty="0"/>
              <a:t>WYNIKI ŚREDNIE</a:t>
            </a: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2286000" y="100369"/>
            <a:ext cx="4648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4800" b="1" dirty="0"/>
              <a:t>JĘZYK POLSKI</a:t>
            </a:r>
          </a:p>
        </p:txBody>
      </p:sp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00000000-0008-0000-0000-000007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8981999"/>
              </p:ext>
            </p:extLst>
          </p:nvPr>
        </p:nvGraphicFramePr>
        <p:xfrm>
          <a:off x="152400" y="931366"/>
          <a:ext cx="8839200" cy="5157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228600" y="685800"/>
            <a:ext cx="8686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800" b="1" dirty="0"/>
              <a:t>NAJLEPSZE WYNIKI ŚREDNIE W WOJEWÓDZTWIE ŁÓDZKIM w %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381000" y="6400800"/>
            <a:ext cx="73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52400" y="152400"/>
            <a:ext cx="8686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3600" b="1" dirty="0"/>
              <a:t>JĘZYK POLSKI  poziom podstawowy</a:t>
            </a:r>
          </a:p>
        </p:txBody>
      </p:sp>
      <p:graphicFrame>
        <p:nvGraphicFramePr>
          <p:cNvPr id="10" name="Wykres 9">
            <a:extLst>
              <a:ext uri="{FF2B5EF4-FFF2-40B4-BE49-F238E27FC236}">
                <a16:creationId xmlns:a16="http://schemas.microsoft.com/office/drawing/2014/main" id="{E058507F-4190-474E-9CA4-038873BFF14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5327492"/>
              </p:ext>
            </p:extLst>
          </p:nvPr>
        </p:nvGraphicFramePr>
        <p:xfrm>
          <a:off x="0" y="1639907"/>
          <a:ext cx="9144000" cy="51799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pole tekstowe 7"/>
          <p:cNvSpPr txBox="1"/>
          <p:nvPr/>
        </p:nvSpPr>
        <p:spPr>
          <a:xfrm>
            <a:off x="5653089" y="6381214"/>
            <a:ext cx="3890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w nawiasach liczba zdających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228600" y="685800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800" b="1" dirty="0"/>
              <a:t>NAJLEPSZE WYNIKI ŚREDNIE W ŁODZI w %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381000" y="6400800"/>
            <a:ext cx="73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52400" y="152400"/>
            <a:ext cx="8686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3600" b="1" dirty="0"/>
              <a:t>JĘZYK POLSKI  poziom podstawowy</a:t>
            </a:r>
          </a:p>
        </p:txBody>
      </p:sp>
      <p:graphicFrame>
        <p:nvGraphicFramePr>
          <p:cNvPr id="7" name="Wykres 6">
            <a:extLst>
              <a:ext uri="{FF2B5EF4-FFF2-40B4-BE49-F238E27FC236}">
                <a16:creationId xmlns:a16="http://schemas.microsoft.com/office/drawing/2014/main" id="{E90763A9-CB02-49D7-AA85-869258634E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6275383"/>
              </p:ext>
            </p:extLst>
          </p:nvPr>
        </p:nvGraphicFramePr>
        <p:xfrm>
          <a:off x="0" y="1209021"/>
          <a:ext cx="9144000" cy="5648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pole tekstowe 7"/>
          <p:cNvSpPr txBox="1"/>
          <p:nvPr/>
        </p:nvSpPr>
        <p:spPr>
          <a:xfrm>
            <a:off x="5257800" y="1562963"/>
            <a:ext cx="388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/>
              <a:t>w nawiasach liczba zdających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1943940" y="6088559"/>
            <a:ext cx="55626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4400" b="1" dirty="0"/>
              <a:t>WYNIKI ŚREDNIE</a:t>
            </a: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1676400" y="152400"/>
            <a:ext cx="5715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4400" b="1" dirty="0"/>
              <a:t>JĘZYK ANGIELSKI</a:t>
            </a:r>
          </a:p>
        </p:txBody>
      </p:sp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00000000-0008-0000-02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7902381"/>
              </p:ext>
            </p:extLst>
          </p:nvPr>
        </p:nvGraphicFramePr>
        <p:xfrm>
          <a:off x="76200" y="838200"/>
          <a:ext cx="8915400" cy="5250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139255" y="152400"/>
            <a:ext cx="888275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r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3600" b="1" dirty="0"/>
              <a:t>JĘZYK ANGIELSKI  poziom podstawowy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28600" y="762000"/>
            <a:ext cx="8686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800" b="1" dirty="0"/>
              <a:t>NAJLEPSZE WYNIKI ŚREDNIE W WOJEWÓDZTWIE ŁÓDZKIM w %</a:t>
            </a:r>
          </a:p>
        </p:txBody>
      </p:sp>
      <p:graphicFrame>
        <p:nvGraphicFramePr>
          <p:cNvPr id="7" name="Wykres 6">
            <a:extLst>
              <a:ext uri="{FF2B5EF4-FFF2-40B4-BE49-F238E27FC236}">
                <a16:creationId xmlns:a16="http://schemas.microsoft.com/office/drawing/2014/main" id="{29158CBF-DFF9-4382-9384-81198D6330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3928303"/>
              </p:ext>
            </p:extLst>
          </p:nvPr>
        </p:nvGraphicFramePr>
        <p:xfrm>
          <a:off x="0" y="1716107"/>
          <a:ext cx="9144000" cy="5109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5562600" y="6456343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w nawiasach liczba zdających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2514600" y="6211669"/>
            <a:ext cx="4724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3600" b="1" dirty="0"/>
              <a:t>WYNIKI ŚREDNIE</a:t>
            </a: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2590800" y="0"/>
            <a:ext cx="411550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4400" b="1" dirty="0"/>
              <a:t>MATEMATYKA</a:t>
            </a:r>
          </a:p>
        </p:txBody>
      </p:sp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3524987"/>
              </p:ext>
            </p:extLst>
          </p:nvPr>
        </p:nvGraphicFramePr>
        <p:xfrm>
          <a:off x="76200" y="769441"/>
          <a:ext cx="8915400" cy="5326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9079</TotalTime>
  <Words>582</Words>
  <Application>Microsoft Office PowerPoint</Application>
  <PresentationFormat>Pokaz na ekranie (4:3)</PresentationFormat>
  <Paragraphs>173</Paragraphs>
  <Slides>33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33</vt:i4>
      </vt:variant>
    </vt:vector>
  </HeadingPairs>
  <TitlesOfParts>
    <vt:vector size="39" baseType="lpstr">
      <vt:lpstr>Arial</vt:lpstr>
      <vt:lpstr>Czcionka tekstu podstawowego</vt:lpstr>
      <vt:lpstr>Impact</vt:lpstr>
      <vt:lpstr>Tahoma</vt:lpstr>
      <vt:lpstr>Wingdings</vt:lpstr>
      <vt:lpstr>Projekt domyślny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EGZAMIN MATURALNY w XXI LO – 2023 poziom podstawowy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EGZAMIN MATURALNY w XII LO – 2023 poziom rozszerzony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nauczyciel</dc:creator>
  <cp:lastModifiedBy>nauczyciel</cp:lastModifiedBy>
  <cp:revision>989</cp:revision>
  <cp:lastPrinted>1601-01-01T00:00:00Z</cp:lastPrinted>
  <dcterms:created xsi:type="dcterms:W3CDTF">1601-01-01T00:00:00Z</dcterms:created>
  <dcterms:modified xsi:type="dcterms:W3CDTF">2026-01-15T07:47:24Z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